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handoutMasterIdLst>
    <p:handoutMasterId r:id="rId21"/>
  </p:handoutMasterIdLst>
  <p:sldIdLst>
    <p:sldId id="256" r:id="rId2"/>
    <p:sldId id="271" r:id="rId3"/>
    <p:sldId id="272" r:id="rId4"/>
    <p:sldId id="315" r:id="rId5"/>
    <p:sldId id="321" r:id="rId6"/>
    <p:sldId id="280" r:id="rId7"/>
    <p:sldId id="281" r:id="rId8"/>
    <p:sldId id="298" r:id="rId9"/>
    <p:sldId id="314" r:id="rId10"/>
    <p:sldId id="300" r:id="rId11"/>
    <p:sldId id="324" r:id="rId12"/>
    <p:sldId id="267" r:id="rId13"/>
    <p:sldId id="320" r:id="rId14"/>
    <p:sldId id="273" r:id="rId15"/>
    <p:sldId id="319" r:id="rId16"/>
    <p:sldId id="310" r:id="rId17"/>
    <p:sldId id="265" r:id="rId18"/>
    <p:sldId id="279"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ie A Fowler" initials="LAF" lastIdx="29"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5" autoAdjust="0"/>
    <p:restoredTop sz="80626" autoAdjust="0"/>
  </p:normalViewPr>
  <p:slideViewPr>
    <p:cSldViewPr snapToGrid="0">
      <p:cViewPr varScale="1">
        <p:scale>
          <a:sx n="67" d="100"/>
          <a:sy n="67" d="100"/>
        </p:scale>
        <p:origin x="1829"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9" d="100"/>
          <a:sy n="59" d="100"/>
        </p:scale>
        <p:origin x="156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5EF96D-3B3B-4D68-BFC4-55BB83507F0F}" type="datetimeFigureOut">
              <a:rPr lang="en-US" smtClean="0"/>
              <a:t>6/14/2016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24B70E-D08E-49C8-92B8-D085766A8B49}" type="slidenum">
              <a:rPr lang="en-US" smtClean="0"/>
              <a:t>‹#›</a:t>
            </a:fld>
            <a:endParaRPr lang="en-US"/>
          </a:p>
        </p:txBody>
      </p:sp>
    </p:spTree>
    <p:extLst>
      <p:ext uri="{BB962C8B-B14F-4D97-AF65-F5344CB8AC3E}">
        <p14:creationId xmlns:p14="http://schemas.microsoft.com/office/powerpoint/2010/main" val="2809342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A6DA3C-2E39-42E6-80F5-4D98BEE6A263}" type="datetimeFigureOut">
              <a:rPr lang="en-US" smtClean="0"/>
              <a:t>6/14/2016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7655B1-4C9A-4F40-B978-EE86B4663AB8}" type="slidenum">
              <a:rPr lang="en-US" smtClean="0"/>
              <a:t>‹#›</a:t>
            </a:fld>
            <a:endParaRPr lang="en-US"/>
          </a:p>
        </p:txBody>
      </p:sp>
    </p:spTree>
    <p:extLst>
      <p:ext uri="{BB962C8B-B14F-4D97-AF65-F5344CB8AC3E}">
        <p14:creationId xmlns:p14="http://schemas.microsoft.com/office/powerpoint/2010/main" val="3451854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presentation is intended to introduced students to what a watershed is, some threats to our watersheds on campus, and </a:t>
            </a:r>
            <a:endParaRPr lang="en-US" dirty="0"/>
          </a:p>
        </p:txBody>
      </p:sp>
      <p:sp>
        <p:nvSpPr>
          <p:cNvPr id="4" name="Slide Number Placeholder 3"/>
          <p:cNvSpPr>
            <a:spLocks noGrp="1"/>
          </p:cNvSpPr>
          <p:nvPr>
            <p:ph type="sldNum" sz="quarter" idx="10"/>
          </p:nvPr>
        </p:nvSpPr>
        <p:spPr/>
        <p:txBody>
          <a:bodyPr/>
          <a:lstStyle/>
          <a:p>
            <a:fld id="{FC7655B1-4C9A-4F40-B978-EE86B4663AB8}" type="slidenum">
              <a:rPr lang="en-US" smtClean="0"/>
              <a:t>1</a:t>
            </a:fld>
            <a:endParaRPr lang="en-US"/>
          </a:p>
        </p:txBody>
      </p:sp>
    </p:spTree>
    <p:extLst>
      <p:ext uri="{BB962C8B-B14F-4D97-AF65-F5344CB8AC3E}">
        <p14:creationId xmlns:p14="http://schemas.microsoft.com/office/powerpoint/2010/main" val="112298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boundaries of the</a:t>
            </a:r>
            <a:r>
              <a:rPr lang="en-US" baseline="0" dirty="0" smtClean="0"/>
              <a:t> watershed for a given stream or river are defined by the topography or shape of the surrounding land, which determines how much water is collected during precipitation events (</a:t>
            </a:r>
            <a:r>
              <a:rPr lang="en-US" baseline="0" dirty="0" err="1" smtClean="0"/>
              <a:t>ie</a:t>
            </a:r>
            <a:r>
              <a:rPr lang="en-US" baseline="0" dirty="0" smtClean="0"/>
              <a:t>. how big is the bowl?), and which watershed it drains into. </a:t>
            </a:r>
            <a:r>
              <a:rPr lang="en-US" sz="1200" kern="1200" dirty="0" smtClean="0">
                <a:solidFill>
                  <a:schemeClr val="tx1"/>
                </a:solidFill>
                <a:effectLst/>
                <a:latin typeface="+mn-lt"/>
                <a:ea typeface="+mn-ea"/>
                <a:cs typeface="+mn-cs"/>
              </a:rPr>
              <a:t>This topography or shape is itself a product of the geological history of the land.   </a:t>
            </a:r>
          </a:p>
          <a:p>
            <a:endParaRPr lang="en-US" dirty="0" smtClean="0"/>
          </a:p>
          <a:p>
            <a:r>
              <a:rPr lang="en-US" dirty="0" smtClean="0"/>
              <a:t>Great additional resource on Watersheds and geology:  http://coastgis.marsci.uga.edu/summit/k12geology.htm</a:t>
            </a:r>
            <a:endParaRPr lang="en-US" dirty="0"/>
          </a:p>
        </p:txBody>
      </p:sp>
      <p:sp>
        <p:nvSpPr>
          <p:cNvPr id="4" name="Slide Number Placeholder 3"/>
          <p:cNvSpPr>
            <a:spLocks noGrp="1"/>
          </p:cNvSpPr>
          <p:nvPr>
            <p:ph type="sldNum" sz="quarter" idx="10"/>
          </p:nvPr>
        </p:nvSpPr>
        <p:spPr/>
        <p:txBody>
          <a:bodyPr/>
          <a:lstStyle/>
          <a:p>
            <a:fld id="{FC7655B1-4C9A-4F40-B978-EE86B4663AB8}" type="slidenum">
              <a:rPr lang="en-US" smtClean="0"/>
              <a:t>10</a:t>
            </a:fld>
            <a:endParaRPr lang="en-US"/>
          </a:p>
        </p:txBody>
      </p:sp>
    </p:spTree>
    <p:extLst>
      <p:ext uri="{BB962C8B-B14F-4D97-AF65-F5344CB8AC3E}">
        <p14:creationId xmlns:p14="http://schemas.microsoft.com/office/powerpoint/2010/main" val="809133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underlying geology also determines how the water that is collected in a certain watershed will be filtered and stored.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example, Athens in located in the Piedmont region of Georgia. The rich clay-heavy soil and hard crystalline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rock below does not allow much water to soak into the ground when it rains, and the hilly landscape means that water runs more quickly downhill.</a:t>
            </a:r>
            <a:r>
              <a:rPr lang="en-US" sz="1200" kern="1200" baseline="0" dirty="0" smtClean="0">
                <a:solidFill>
                  <a:schemeClr val="tx1"/>
                </a:solidFill>
                <a:effectLst/>
                <a:latin typeface="+mn-lt"/>
                <a:ea typeface="+mn-ea"/>
                <a:cs typeface="+mn-cs"/>
              </a:rPr>
              <a:t>  In the ancient crystalline rock that underlays the Piedmont region, there’s not much space between the microscopic mineral crystals, so  this crystalline-rock does not act as a very effective kind of aquifer, and it does not store very much water.  </a:t>
            </a:r>
            <a:r>
              <a:rPr lang="en-US" sz="1200" kern="1200" dirty="0" smtClean="0">
                <a:solidFill>
                  <a:schemeClr val="tx1"/>
                </a:solidFill>
                <a:effectLst/>
                <a:latin typeface="+mn-lt"/>
                <a:ea typeface="+mn-ea"/>
                <a:cs typeface="+mn-cs"/>
              </a:rPr>
              <a:t>Therefore, in the Piedmont region, most of our rainwater flows into streams and rivers, instead of being stored underground.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flatter southern part of the Altamaha watershed, in Georgia’s Coastal Plain region, water moves more slowly, and drains into the porous sandy soil and limestone.  Therefore, in the coastal plain, less rainwater flows into stream channels, and instead, the water is more likely to percolate into and be stored by in</a:t>
            </a:r>
            <a:r>
              <a:rPr lang="en-US" sz="1200" kern="1200" baseline="0" dirty="0" smtClean="0">
                <a:solidFill>
                  <a:schemeClr val="tx1"/>
                </a:solidFill>
                <a:effectLst/>
                <a:latin typeface="+mn-lt"/>
                <a:ea typeface="+mn-ea"/>
                <a:cs typeface="+mn-cs"/>
              </a:rPr>
              <a:t> the porous</a:t>
            </a:r>
            <a:r>
              <a:rPr lang="en-US" sz="1200" kern="1200" dirty="0" smtClean="0">
                <a:solidFill>
                  <a:schemeClr val="tx1"/>
                </a:solidFill>
                <a:effectLst/>
                <a:latin typeface="+mn-lt"/>
                <a:ea typeface="+mn-ea"/>
                <a:cs typeface="+mn-cs"/>
              </a:rPr>
              <a:t> aquifers below the ground’s surface (modified from http://coastgis.marsci.uga.edu/summit/k12watersource.htm).  </a:t>
            </a:r>
            <a:r>
              <a:rPr lang="en-U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lumMod val="85000"/>
                    <a:lumOff val="15000"/>
                  </a:schemeClr>
                </a:solidFill>
              </a:rPr>
              <a:t>The bottom line is that</a:t>
            </a:r>
            <a:r>
              <a:rPr lang="en-US" sz="1200" baseline="0" dirty="0" smtClean="0">
                <a:solidFill>
                  <a:schemeClr val="tx1">
                    <a:lumMod val="85000"/>
                    <a:lumOff val="15000"/>
                  </a:schemeClr>
                </a:solidFill>
              </a:rPr>
              <a:t> in Athens, our</a:t>
            </a:r>
            <a:r>
              <a:rPr lang="en-US" sz="1200" dirty="0" smtClean="0">
                <a:solidFill>
                  <a:schemeClr val="tx1">
                    <a:lumMod val="85000"/>
                    <a:lumOff val="15000"/>
                  </a:schemeClr>
                </a:solidFill>
              </a:rPr>
              <a:t> location in the GA Piedmont means that most of the water we use comes from surface waters like streams, rivers, and man-made lakes (reservoirs) rather than from groundwater.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Source: http://pubs.usgs.gov/sir/2011/5048/pdf/sir2011-5048.pdf</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7655B1-4C9A-4F40-B978-EE86B4663AB8}" type="slidenum">
              <a:rPr lang="en-US" smtClean="0"/>
              <a:t>11</a:t>
            </a:fld>
            <a:endParaRPr lang="en-US"/>
          </a:p>
        </p:txBody>
      </p:sp>
    </p:spTree>
    <p:extLst>
      <p:ext uri="{BB962C8B-B14F-4D97-AF65-F5344CB8AC3E}">
        <p14:creationId xmlns:p14="http://schemas.microsoft.com/office/powerpoint/2010/main" val="3832953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order for</a:t>
            </a:r>
            <a:r>
              <a:rPr lang="en-US" baseline="0" dirty="0" smtClean="0"/>
              <a:t> us to have clean streams and a consistent supply of surface water, we need to have healthy watersheds.  What is a healthy watershed?  A healthy watershed is one where natural processes like the replenishment of groundwater and filtration of rainwater through soils happen without obstruction, providing these important “ecosystem services” for free to everyone who lives in or is connected to the watershed.  Healthy watersheds provide us a clean and predictable source of water by naturally collecting, filtering and storing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depend on having clean streams and rivers for everything from drinking water, to irrigation, to supporting industrial uses, providing habitats for plant and animals and recreation opportunities for 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Irrigation: http://georgiapivots.com/other-services/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Paddling: https://garivernetwork.wordpress.com/2011/06/27/paradise-found-paddle-georgia-2011-on-the-oconee/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Reservoir: http://onlineathens.com/local-news/2013-10-20/state-revisits-interbasin-transfers-worries-environmentalists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C7655B1-4C9A-4F40-B978-EE86B4663AB8}" type="slidenum">
              <a:rPr lang="en-US" smtClean="0"/>
              <a:t>12</a:t>
            </a:fld>
            <a:endParaRPr lang="en-US"/>
          </a:p>
        </p:txBody>
      </p:sp>
    </p:spTree>
    <p:extLst>
      <p:ext uri="{BB962C8B-B14F-4D97-AF65-F5344CB8AC3E}">
        <p14:creationId xmlns:p14="http://schemas.microsoft.com/office/powerpoint/2010/main" val="3722057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Because our freshwater</a:t>
            </a:r>
            <a:r>
              <a:rPr lang="en-US" baseline="0" dirty="0" smtClean="0"/>
              <a:t> supply is always limited, and because we depend on water in every aspect of our lives, it’s critical that we manage our water resources sustainably.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is sustainability? </a:t>
            </a:r>
            <a:r>
              <a:rPr lang="en-US" dirty="0" smtClean="0">
                <a:solidFill>
                  <a:schemeClr val="accent2"/>
                </a:solidFill>
              </a:rPr>
              <a:t>Being </a:t>
            </a:r>
            <a:r>
              <a:rPr lang="en-US" b="1" dirty="0" smtClean="0">
                <a:solidFill>
                  <a:schemeClr val="tx2"/>
                </a:solidFill>
              </a:rPr>
              <a:t>sustainable</a:t>
            </a:r>
            <a:r>
              <a:rPr lang="en-US" dirty="0" smtClean="0">
                <a:solidFill>
                  <a:schemeClr val="accent2"/>
                </a:solidFill>
              </a:rPr>
              <a:t> means meeting the needs of the present without compromising the ability of future generations to meet their needs.   Planning</a:t>
            </a:r>
            <a:r>
              <a:rPr lang="en-US" baseline="0" dirty="0" smtClean="0">
                <a:solidFill>
                  <a:schemeClr val="accent2"/>
                </a:solidFill>
              </a:rPr>
              <a:t> for a sustainable future means paying attention to all three of the pillars of sustainability – social systems, economic systems, and environmental systems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 how much does it cost to clean our drinking water?  What is the</a:t>
            </a:r>
            <a:r>
              <a:rPr lang="en-US" baseline="0" dirty="0" smtClean="0"/>
              <a:t> cost to agriculture when we don’t have enough water to irrigate crops?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Social:  water has important aesthetic properties.  Access to water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C7655B1-4C9A-4F40-B978-EE86B4663AB8}" type="slidenum">
              <a:rPr lang="en-US" smtClean="0"/>
              <a:t>13</a:t>
            </a:fld>
            <a:endParaRPr lang="en-US"/>
          </a:p>
        </p:txBody>
      </p:sp>
    </p:spTree>
    <p:extLst>
      <p:ext uri="{BB962C8B-B14F-4D97-AF65-F5344CB8AC3E}">
        <p14:creationId xmlns:p14="http://schemas.microsoft.com/office/powerpoint/2010/main" val="2901918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how do</a:t>
            </a:r>
            <a:r>
              <a:rPr lang="en-US" baseline="0" dirty="0" smtClean="0"/>
              <a:t> we make sure that we manage our water resources to promote sustainability?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Local features</a:t>
            </a:r>
            <a:r>
              <a:rPr lang="en-US" baseline="0" dirty="0" smtClean="0"/>
              <a:t> such as climate/weather, local geology and ecology all affect how watersheds function. However, watershed </a:t>
            </a:r>
            <a:r>
              <a:rPr lang="en-US" dirty="0" smtClean="0"/>
              <a:t>health also depends</a:t>
            </a:r>
            <a:r>
              <a:rPr lang="en-US" baseline="0" dirty="0" smtClean="0"/>
              <a:t> heavily on how human activities interact with natural processes.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example, to replenish our supply of clean freshwater, we rely on natural processes such as infiltration through soils – when precipitation hits the ground in the watershed, it slowly infiltrates into the ground, making its way into the groundwater – and eventually into a stream – and gets filtered through the soil in the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Watersheds that include a lot of urbanization – and associated impervious surfaces such as parking lots and buildings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dramatically change how quickly water moves through the system, and what pollutants are carried with the water.</a:t>
            </a:r>
            <a:endParaRPr lang="en-US" dirty="0"/>
          </a:p>
        </p:txBody>
      </p:sp>
      <p:sp>
        <p:nvSpPr>
          <p:cNvPr id="4" name="Slide Number Placeholder 3"/>
          <p:cNvSpPr>
            <a:spLocks noGrp="1"/>
          </p:cNvSpPr>
          <p:nvPr>
            <p:ph type="sldNum" sz="quarter" idx="10"/>
          </p:nvPr>
        </p:nvSpPr>
        <p:spPr/>
        <p:txBody>
          <a:bodyPr/>
          <a:lstStyle/>
          <a:p>
            <a:fld id="{FC7655B1-4C9A-4F40-B978-EE86B4663AB8}" type="slidenum">
              <a:rPr lang="en-US" smtClean="0"/>
              <a:t>14</a:t>
            </a:fld>
            <a:endParaRPr lang="en-US"/>
          </a:p>
        </p:txBody>
      </p:sp>
    </p:spTree>
    <p:extLst>
      <p:ext uri="{BB962C8B-B14F-4D97-AF65-F5344CB8AC3E}">
        <p14:creationId xmlns:p14="http://schemas.microsoft.com/office/powerpoint/2010/main" val="393091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again at the campus watersheds,</a:t>
            </a:r>
            <a:r>
              <a:rPr lang="en-US" baseline="0" dirty="0" smtClean="0"/>
              <a:t> you see that the vast majority of our campus watersheds are covered with impervious surfaces.  </a:t>
            </a:r>
          </a:p>
          <a:p>
            <a:pPr>
              <a:buFont typeface="Wingdings" panose="05000000000000000000" pitchFamily="2" charset="2"/>
              <a:buNone/>
            </a:pPr>
            <a:r>
              <a:rPr lang="en-US" sz="1200" dirty="0" smtClean="0"/>
              <a:t>Impervious surfaces</a:t>
            </a:r>
            <a:r>
              <a:rPr lang="en-US" sz="1200" baseline="0" dirty="0" smtClean="0"/>
              <a:t> are a threat to watershed health because they cause </a:t>
            </a:r>
            <a:r>
              <a:rPr lang="en-US" sz="1200" dirty="0" smtClean="0"/>
              <a:t>changes in water infiltration rates, and large pulses of water during storms followed by decreased baseline</a:t>
            </a:r>
            <a:r>
              <a:rPr lang="en-US" sz="1200" baseline="0" dirty="0" smtClean="0"/>
              <a:t> levels of groundwater flowing into streams during dry weather</a:t>
            </a:r>
            <a:r>
              <a:rPr lang="en-US" sz="1200" dirty="0" smtClean="0"/>
              <a:t>.</a:t>
            </a:r>
          </a:p>
          <a:p>
            <a:pPr>
              <a:buFont typeface="Wingdings" panose="05000000000000000000" pitchFamily="2" charset="2"/>
              <a:buNone/>
            </a:pPr>
            <a:r>
              <a:rPr lang="en-US" sz="1200" dirty="0" err="1" smtClean="0"/>
              <a:t>Stormwater</a:t>
            </a:r>
            <a:r>
              <a:rPr lang="en-US" sz="1200" dirty="0" smtClean="0"/>
              <a:t> that runs off of impervious surfaces carries pollutants, including pesticides, fertilizer, sediment, heavy metals and pet waste from roads, parking lots, and lawns into the stream.  </a:t>
            </a:r>
          </a:p>
          <a:p>
            <a:r>
              <a:rPr kumimoji="0" lang="en-US" altLang="en-US" sz="1200" b="0" i="0" u="none" strike="noStrike" cap="none" normalizeH="0" baseline="0" dirty="0" smtClean="0">
                <a:ln>
                  <a:noFill/>
                </a:ln>
                <a:solidFill>
                  <a:schemeClr val="tx1"/>
                </a:solidFill>
                <a:effectLst/>
                <a:latin typeface="Arial" panose="020B0604020202020204" pitchFamily="34" charset="0"/>
              </a:rPr>
              <a:t>Some experts  say that having 5% of the land in a watershed be covered by impervious surfaces is a threat to watersheds, - in our campus watersheds, we have 30% impervious surface cover at minimum!  Therefore, reducing the amount if impervious cover in our campus watersheds might be an important goal for improving the health of campus streams.</a:t>
            </a:r>
            <a:endParaRPr lang="en-US" baseline="0" dirty="0" smtClean="0"/>
          </a:p>
          <a:p>
            <a:endParaRPr lang="en-US" baseline="0" dirty="0" smtClean="0"/>
          </a:p>
          <a:p>
            <a:r>
              <a:rPr lang="en-US" baseline="0" dirty="0" smtClean="0"/>
              <a:t>Pipe picture:  http://www.deepzine.com/site/images/stories/0111/green%20room_articles_.jpg</a:t>
            </a:r>
          </a:p>
          <a:p>
            <a:r>
              <a:rPr lang="en-US" baseline="0" dirty="0" smtClean="0"/>
              <a:t>Storm drain: http://www.deepzine.com/site/images/stories/0111/green%20room_articles_.jpg</a:t>
            </a:r>
            <a:endParaRPr lang="en-US" dirty="0"/>
          </a:p>
        </p:txBody>
      </p:sp>
      <p:sp>
        <p:nvSpPr>
          <p:cNvPr id="4" name="Slide Number Placeholder 3"/>
          <p:cNvSpPr>
            <a:spLocks noGrp="1"/>
          </p:cNvSpPr>
          <p:nvPr>
            <p:ph type="sldNum" sz="quarter" idx="10"/>
          </p:nvPr>
        </p:nvSpPr>
        <p:spPr/>
        <p:txBody>
          <a:bodyPr/>
          <a:lstStyle/>
          <a:p>
            <a:fld id="{FC7655B1-4C9A-4F40-B978-EE86B4663AB8}" type="slidenum">
              <a:rPr lang="en-US" smtClean="0"/>
              <a:t>15</a:t>
            </a:fld>
            <a:endParaRPr lang="en-US"/>
          </a:p>
        </p:txBody>
      </p:sp>
    </p:spTree>
    <p:extLst>
      <p:ext uri="{BB962C8B-B14F-4D97-AF65-F5344CB8AC3E}">
        <p14:creationId xmlns:p14="http://schemas.microsoft.com/office/powerpoint/2010/main" val="3677635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high amounts of urban development and impervious cover in the UGA watersheds also means that large portions of these streams sometimes run underground in culverts, instead of flowing out in the open, or “daylighting”.   When streams flow underground through culverts, we lose our visual connection with them, so we’re less likely to think about protecting them, and we also lose the potential aesthetic and therapeutic value that water provides.   Running underground has implications for the life in the streams too – photosynthesis can’t occur in the dark, so algae and plants that form the base of food webs can’t grow in these sections.  Culverts also have a tendency to physically interrupt the flow of water in a stream, so that the reaches that are upstream and downstream of the culvert get disconnected when there’s low base flow in the streams.  </a:t>
            </a:r>
          </a:p>
          <a:p>
            <a:r>
              <a:rPr lang="en-US" baseline="0" dirty="0" smtClean="0"/>
              <a:t>Approximately two-thirds of Lilly Branch and half of </a:t>
            </a:r>
            <a:r>
              <a:rPr lang="en-US" baseline="0" dirty="0" err="1" smtClean="0"/>
              <a:t>Tanyard</a:t>
            </a:r>
            <a:r>
              <a:rPr lang="en-US" baseline="0" dirty="0" smtClean="0"/>
              <a:t> Creek flows under buildings and roads in culverts. </a:t>
            </a:r>
          </a:p>
          <a:p>
            <a:endParaRPr lang="en-US" baseline="0" dirty="0" smtClean="0"/>
          </a:p>
          <a:p>
            <a:r>
              <a:rPr lang="en-US" dirty="0" smtClean="0"/>
              <a:t>Color stream: http://onlineathens.com/stories/112009/new_526820701.shtml#.VSWWk-GVVmM</a:t>
            </a:r>
          </a:p>
          <a:p>
            <a:r>
              <a:rPr lang="en-US" dirty="0" smtClean="0"/>
              <a:t>Lamar Dodd: https://emkarol.files.wordpress.com/2010/09/lamar-dodd-rain-garden.jpg</a:t>
            </a:r>
            <a:endParaRPr lang="en-US" dirty="0"/>
          </a:p>
        </p:txBody>
      </p:sp>
      <p:sp>
        <p:nvSpPr>
          <p:cNvPr id="4" name="Slide Number Placeholder 3"/>
          <p:cNvSpPr>
            <a:spLocks noGrp="1"/>
          </p:cNvSpPr>
          <p:nvPr>
            <p:ph type="sldNum" sz="quarter" idx="10"/>
          </p:nvPr>
        </p:nvSpPr>
        <p:spPr/>
        <p:txBody>
          <a:bodyPr/>
          <a:lstStyle/>
          <a:p>
            <a:fld id="{FC7655B1-4C9A-4F40-B978-EE86B4663AB8}" type="slidenum">
              <a:rPr lang="en-US" smtClean="0"/>
              <a:t>16</a:t>
            </a:fld>
            <a:endParaRPr lang="en-US"/>
          </a:p>
        </p:txBody>
      </p:sp>
    </p:spTree>
    <p:extLst>
      <p:ext uri="{BB962C8B-B14F-4D97-AF65-F5344CB8AC3E}">
        <p14:creationId xmlns:p14="http://schemas.microsoft.com/office/powerpoint/2010/main" val="4163711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Everything in a watershed is connected by the water!  </a:t>
            </a:r>
          </a:p>
          <a:p>
            <a:pPr lvl="0"/>
            <a:r>
              <a:rPr lang="en-US" sz="1200" kern="1200" dirty="0" smtClean="0">
                <a:solidFill>
                  <a:schemeClr val="tx1"/>
                </a:solidFill>
                <a:effectLst/>
                <a:latin typeface="+mn-lt"/>
                <a:ea typeface="+mn-ea"/>
                <a:cs typeface="+mn-cs"/>
              </a:rPr>
              <a:t>This also means that those of us who are upstream have a responsibility to think about what we put into the water, because everything the water picks up in the watershed eventually makes its way from small streams into big rivers, and eventually into the ocean. </a:t>
            </a:r>
          </a:p>
          <a:p>
            <a:pPr lvl="0"/>
            <a:r>
              <a:rPr lang="en-US" dirty="0" smtClean="0"/>
              <a:t>Human use often impairs streams in a variety of ways.</a:t>
            </a:r>
            <a:r>
              <a:rPr lang="en-US" baseline="0" dirty="0" smtClean="0"/>
              <a:t> We alter the hydrologic regime, change runoff </a:t>
            </a:r>
            <a:r>
              <a:rPr lang="en-US" baseline="0" dirty="0" err="1" smtClean="0"/>
              <a:t>consituents</a:t>
            </a:r>
            <a:r>
              <a:rPr lang="en-US" baseline="0" dirty="0" smtClean="0"/>
              <a:t>, introduce or change pathogen dynamics, and introduce species that can fundamentally alter ecosystem structure.  On the UGA campus, invasive species, polluted runoff from impervious surfaces, and leaking sewer lines are all sources of impairment to our three watersheds.</a:t>
            </a:r>
            <a:endParaRPr lang="en-US" dirty="0" smtClean="0"/>
          </a:p>
          <a:p>
            <a:endParaRPr lang="en-US" dirty="0"/>
          </a:p>
        </p:txBody>
      </p:sp>
      <p:sp>
        <p:nvSpPr>
          <p:cNvPr id="4" name="Slide Number Placeholder 3"/>
          <p:cNvSpPr>
            <a:spLocks noGrp="1"/>
          </p:cNvSpPr>
          <p:nvPr>
            <p:ph type="sldNum" sz="quarter" idx="10"/>
          </p:nvPr>
        </p:nvSpPr>
        <p:spPr/>
        <p:txBody>
          <a:bodyPr/>
          <a:lstStyle/>
          <a:p>
            <a:fld id="{FC7655B1-4C9A-4F40-B978-EE86B4663AB8}" type="slidenum">
              <a:rPr lang="en-US" smtClean="0"/>
              <a:t>17</a:t>
            </a:fld>
            <a:endParaRPr lang="en-US"/>
          </a:p>
        </p:txBody>
      </p:sp>
    </p:spTree>
    <p:extLst>
      <p:ext uri="{BB962C8B-B14F-4D97-AF65-F5344CB8AC3E}">
        <p14:creationId xmlns:p14="http://schemas.microsoft.com/office/powerpoint/2010/main" val="395017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unhealthy state of our campus watersheds poses “unique challenges and opportunities” for restoration efforts.  In collaboration with community partners and Athens-Clarke County officials, a team of students, staff and faculty at UGA have developed a management plan for our campus watersheds, so that we can work as a community towards improving water quality not only here on campus, but for our downstream neighbors who we are connected to by water.</a:t>
            </a:r>
          </a:p>
          <a:p>
            <a:r>
              <a:rPr lang="en-US" baseline="0" dirty="0" smtClean="0"/>
              <a:t>Subsequent class modules will delve into greater detail on both the challenges that campus watersheds face, as well as the opportunities and efforts that are underway to help restore watershed health!</a:t>
            </a:r>
          </a:p>
          <a:p>
            <a:r>
              <a:rPr lang="en-US" baseline="0" dirty="0" smtClean="0"/>
              <a:t>A variety of ideas of how you can be involved are available at watershed.uga.edu</a:t>
            </a:r>
          </a:p>
          <a:p>
            <a:endParaRPr lang="en-US" baseline="0" dirty="0" smtClean="0"/>
          </a:p>
          <a:p>
            <a:r>
              <a:rPr lang="en-US" dirty="0" smtClean="0"/>
              <a:t>Chew crew: http://weedsnetwork.com/traction/permalink/WeedsNews3186</a:t>
            </a:r>
          </a:p>
          <a:p>
            <a:r>
              <a:rPr lang="en-US" dirty="0" smtClean="0"/>
              <a:t>Waste receptacle:</a:t>
            </a:r>
            <a:r>
              <a:rPr lang="en-US" baseline="0" dirty="0" smtClean="0"/>
              <a:t> https://www.byoplayground.com/dog-waste-disposal-systems</a:t>
            </a:r>
          </a:p>
          <a:p>
            <a:r>
              <a:rPr lang="en-US" baseline="0" dirty="0" err="1" smtClean="0"/>
              <a:t>Invasives</a:t>
            </a:r>
            <a:r>
              <a:rPr lang="en-US" baseline="0" dirty="0" smtClean="0"/>
              <a:t> pull: http://wyldecenter.org/wylde-center-internships/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http://onlineathens.com/breaking-news/2013-04-09/goats-tackle-invasive-plants-choking-uga-stream-side</a:t>
            </a:r>
          </a:p>
          <a:p>
            <a:endParaRPr lang="en-US" dirty="0"/>
          </a:p>
        </p:txBody>
      </p:sp>
      <p:sp>
        <p:nvSpPr>
          <p:cNvPr id="4" name="Slide Number Placeholder 3"/>
          <p:cNvSpPr>
            <a:spLocks noGrp="1"/>
          </p:cNvSpPr>
          <p:nvPr>
            <p:ph type="sldNum" sz="quarter" idx="10"/>
          </p:nvPr>
        </p:nvSpPr>
        <p:spPr/>
        <p:txBody>
          <a:bodyPr/>
          <a:lstStyle/>
          <a:p>
            <a:fld id="{FC7655B1-4C9A-4F40-B978-EE86B4663AB8}" type="slidenum">
              <a:rPr lang="en-US" smtClean="0"/>
              <a:t>18</a:t>
            </a:fld>
            <a:endParaRPr lang="en-US"/>
          </a:p>
        </p:txBody>
      </p:sp>
    </p:spTree>
    <p:extLst>
      <p:ext uri="{BB962C8B-B14F-4D97-AF65-F5344CB8AC3E}">
        <p14:creationId xmlns:p14="http://schemas.microsoft.com/office/powerpoint/2010/main" val="1092659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While we live on a blue planet, clean, available freshwater is extremely limited!</a:t>
            </a: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7655B1-4C9A-4F40-B978-EE86B4663AB8}" type="slidenum">
              <a:rPr lang="en-US" smtClean="0"/>
              <a:t>2</a:t>
            </a:fld>
            <a:endParaRPr lang="en-US"/>
          </a:p>
        </p:txBody>
      </p:sp>
    </p:spTree>
    <p:extLst>
      <p:ext uri="{BB962C8B-B14F-4D97-AF65-F5344CB8AC3E}">
        <p14:creationId xmlns:p14="http://schemas.microsoft.com/office/powerpoint/2010/main" val="829878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Freshwater is continually </a:t>
            </a:r>
            <a:r>
              <a:rPr lang="en-US" sz="1200" b="1" kern="1200" dirty="0" smtClean="0">
                <a:solidFill>
                  <a:schemeClr val="tx1"/>
                </a:solidFill>
                <a:effectLst/>
                <a:latin typeface="+mn-lt"/>
                <a:ea typeface="+mn-ea"/>
                <a:cs typeface="+mn-cs"/>
              </a:rPr>
              <a:t>cycling</a:t>
            </a:r>
            <a:r>
              <a:rPr lang="en-US" sz="1200" b="1"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 it is deposited as precipitation, and collected on the lands surface where it filters down through the soil and into the ground in a process called infiltration.  Infiltration allows the water to be temporarily stored under the ground as groundwater, where it may be taken up by plant roots, or flow below the surface until it empties into a surface water body such as a stream or a river, which eventually empties into an ocean.  While water is continually cycling, the availability of freshwater varies greatly across </a:t>
            </a:r>
            <a:r>
              <a:rPr lang="en-US" sz="1200" kern="1200" dirty="0" smtClean="0">
                <a:solidFill>
                  <a:schemeClr val="tx1"/>
                </a:solidFill>
                <a:effectLst/>
                <a:latin typeface="+mn-lt"/>
                <a:ea typeface="+mn-ea"/>
                <a:cs typeface="+mn-cs"/>
              </a:rPr>
              <a:t>seasons, years, and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Take a look at the right side of this figure where the groundwater that is </a:t>
            </a:r>
            <a:r>
              <a:rPr lang="en-US" sz="1200" kern="1200" baseline="0" dirty="0" smtClean="0">
                <a:solidFill>
                  <a:schemeClr val="tx1"/>
                </a:solidFill>
                <a:effectLst/>
                <a:latin typeface="+mn-lt"/>
                <a:ea typeface="+mn-ea"/>
                <a:cs typeface="+mn-cs"/>
              </a:rPr>
              <a:t>flowing underneath the surface collects into a stream. There’s so much interaction between ground water and surface water – the amount of water that is captured by infiltration determines how close this groundwater lies to the surface, and this determines how much water is available to streams.</a:t>
            </a:r>
            <a:endParaRPr lang="en-US" dirty="0"/>
          </a:p>
        </p:txBody>
      </p:sp>
      <p:sp>
        <p:nvSpPr>
          <p:cNvPr id="4" name="Slide Number Placeholder 3"/>
          <p:cNvSpPr>
            <a:spLocks noGrp="1"/>
          </p:cNvSpPr>
          <p:nvPr>
            <p:ph type="sldNum" sz="quarter" idx="10"/>
          </p:nvPr>
        </p:nvSpPr>
        <p:spPr/>
        <p:txBody>
          <a:bodyPr/>
          <a:lstStyle/>
          <a:p>
            <a:fld id="{FC7655B1-4C9A-4F40-B978-EE86B4663AB8}" type="slidenum">
              <a:rPr lang="en-US" smtClean="0"/>
              <a:t>3</a:t>
            </a:fld>
            <a:endParaRPr lang="en-US"/>
          </a:p>
        </p:txBody>
      </p:sp>
    </p:spTree>
    <p:extLst>
      <p:ext uri="{BB962C8B-B14F-4D97-AF65-F5344CB8AC3E}">
        <p14:creationId xmlns:p14="http://schemas.microsoft.com/office/powerpoint/2010/main" val="1649093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When there’s a lot of infiltration of rainwater through the soils, this “re-charges” groundwater levels.   When there’s a lot of groundwater flowing below the surface, the water table is high, and streams have a constant source of water between rainfall events, so they can support aquatic life even when it the weather is dry.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If we interrupt the process of groundwater recharge by paving over the surface, the slow infiltration of water into the ground cannot occur, and instead rainwater gets collected from parking lots and buildings into gutters and pipes that empty all of the water into the stream at once.  With all of the water shunted quickly across the surface, there’s no groundwater recharge, and the water table goes lower.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Streams rely on groundwater to maintain their “baseline flow”</a:t>
            </a:r>
            <a:r>
              <a:rPr lang="en-US" sz="1200" b="0" kern="1200" baseline="0" dirty="0" smtClean="0">
                <a:solidFill>
                  <a:schemeClr val="tx1"/>
                </a:solidFill>
                <a:effectLst/>
                <a:latin typeface="+mn-lt"/>
                <a:ea typeface="+mn-ea"/>
                <a:cs typeface="+mn-cs"/>
              </a:rPr>
              <a:t>,  and some streams are only present when groundwater levels are high enough to intercept small stream channels. </a:t>
            </a:r>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example, only three blocks from here in five points, groundwater that’s flowing near the surface begins to collect into a small stream called Lilly Branch.  </a:t>
            </a:r>
            <a:endParaRPr lang="en-US" sz="1200" kern="1200" dirty="0" smtClean="0">
              <a:solidFill>
                <a:schemeClr val="tx1"/>
              </a:solidFill>
              <a:effectLst/>
              <a:latin typeface="+mn-lt"/>
              <a:ea typeface="+mn-ea"/>
              <a:cs typeface="+mn-cs"/>
            </a:endParaRPr>
          </a:p>
          <a:p>
            <a:endParaRPr lang="en-US" dirty="0" smtClean="0"/>
          </a:p>
          <a:p>
            <a:endParaRPr lang="en-US" dirty="0" smtClean="0"/>
          </a:p>
          <a:p>
            <a:pPr marL="171450" indent="-171450">
              <a:buFont typeface="Arial" panose="020B0604020202020204" pitchFamily="34" charset="0"/>
              <a:buChar char="•"/>
            </a:pPr>
            <a:r>
              <a:rPr lang="en-US" dirty="0" smtClean="0"/>
              <a:t>Uplands are critical to water composition because these streams tend to have an immediate response to runoff events</a:t>
            </a:r>
          </a:p>
          <a:p>
            <a:pPr marL="171450" indent="-171450">
              <a:buFont typeface="Arial" panose="020B0604020202020204" pitchFamily="34" charset="0"/>
              <a:buChar char="•"/>
            </a:pPr>
            <a:r>
              <a:rPr lang="en-US" dirty="0" smtClean="0"/>
              <a:t>These streams tend to flow either in response to storms, seasonal water availability or perennially from groundwater discharge</a:t>
            </a:r>
          </a:p>
          <a:p>
            <a:pPr marL="171450" indent="-171450">
              <a:buFont typeface="Arial" panose="020B0604020202020204" pitchFamily="34" charset="0"/>
              <a:buChar char="•"/>
            </a:pPr>
            <a:r>
              <a:rPr lang="en-US" dirty="0" smtClean="0"/>
              <a:t>These streams tend to have simple ecological structure that is dependent on inputs from the surrounding land</a:t>
            </a:r>
          </a:p>
          <a:p>
            <a:pPr marL="171450" indent="-171450">
              <a:buFont typeface="Arial" panose="020B0604020202020204" pitchFamily="34" charset="0"/>
              <a:buChar char="•"/>
            </a:pPr>
            <a:r>
              <a:rPr lang="en-US" dirty="0" smtClean="0"/>
              <a:t>Can be easily impacted and altered by human activities in the uplands because of small size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Health of the smaller watersheds is critical to how the larger watersheds will respond to disturbances</a:t>
            </a:r>
          </a:p>
          <a:p>
            <a:pPr>
              <a:buFont typeface="Wingdings" panose="05000000000000000000" pitchFamily="2" charset="2"/>
              <a:buChar char="v"/>
            </a:pPr>
            <a:endParaRPr lang="en-US" dirty="0" smtClean="0"/>
          </a:p>
          <a:p>
            <a:endParaRPr lang="en-US" dirty="0"/>
          </a:p>
        </p:txBody>
      </p:sp>
      <p:sp>
        <p:nvSpPr>
          <p:cNvPr id="4" name="Slide Number Placeholder 3"/>
          <p:cNvSpPr>
            <a:spLocks noGrp="1"/>
          </p:cNvSpPr>
          <p:nvPr>
            <p:ph type="sldNum" sz="quarter" idx="10"/>
          </p:nvPr>
        </p:nvSpPr>
        <p:spPr/>
        <p:txBody>
          <a:bodyPr/>
          <a:lstStyle/>
          <a:p>
            <a:fld id="{FC7655B1-4C9A-4F40-B978-EE86B4663AB8}" type="slidenum">
              <a:rPr lang="en-US" smtClean="0"/>
              <a:t>4</a:t>
            </a:fld>
            <a:endParaRPr lang="en-US"/>
          </a:p>
        </p:txBody>
      </p:sp>
    </p:spTree>
    <p:extLst>
      <p:ext uri="{BB962C8B-B14F-4D97-AF65-F5344CB8AC3E}">
        <p14:creationId xmlns:p14="http://schemas.microsoft.com/office/powerpoint/2010/main" val="1716392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Streams like Lilly Branch, pictured here, are called headwater streams because they are the first recognizable flow in a stream system.  On the left is a picture</a:t>
            </a:r>
            <a:r>
              <a:rPr lang="en-US" sz="1200" kern="1200" baseline="0" dirty="0" smtClean="0">
                <a:solidFill>
                  <a:schemeClr val="tx1"/>
                </a:solidFill>
                <a:effectLst/>
                <a:latin typeface="+mn-lt"/>
                <a:ea typeface="+mn-ea"/>
                <a:cs typeface="+mn-cs"/>
              </a:rPr>
              <a:t> of where the stream first starts, and on the right is a picture of where the stream runs above the ground (or day-lights) just before flowing into the Oconee river.  Small headwater streams like Lily Branch </a:t>
            </a:r>
            <a:r>
              <a:rPr lang="en-US" sz="1200" kern="1200" dirty="0" smtClean="0">
                <a:solidFill>
                  <a:schemeClr val="tx1"/>
                </a:solidFill>
                <a:effectLst/>
                <a:latin typeface="+mn-lt"/>
                <a:ea typeface="+mn-ea"/>
                <a:cs typeface="+mn-cs"/>
              </a:rPr>
              <a:t>are particularly sensitive to human activities and development in their uplands that change infiltration rates because these small streams tend to collect water from a relatively small area.  Headwater streams continue to drain the upland area around them, then converge with other streams to form larger connected stream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systems. These</a:t>
            </a:r>
            <a:r>
              <a:rPr lang="en-US" sz="1200" kern="1200" baseline="0" dirty="0" smtClean="0">
                <a:solidFill>
                  <a:schemeClr val="tx1"/>
                </a:solidFill>
                <a:effectLst/>
                <a:latin typeface="+mn-lt"/>
                <a:ea typeface="+mn-ea"/>
                <a:cs typeface="+mn-cs"/>
              </a:rPr>
              <a:t> drainage systems are called watersheds!</a:t>
            </a:r>
            <a:endParaRPr lang="en-US" dirty="0"/>
          </a:p>
        </p:txBody>
      </p:sp>
      <p:sp>
        <p:nvSpPr>
          <p:cNvPr id="4" name="Slide Number Placeholder 3"/>
          <p:cNvSpPr>
            <a:spLocks noGrp="1"/>
          </p:cNvSpPr>
          <p:nvPr>
            <p:ph type="sldNum" sz="quarter" idx="10"/>
          </p:nvPr>
        </p:nvSpPr>
        <p:spPr/>
        <p:txBody>
          <a:bodyPr/>
          <a:lstStyle/>
          <a:p>
            <a:fld id="{FC7655B1-4C9A-4F40-B978-EE86B4663AB8}" type="slidenum">
              <a:rPr lang="en-US" smtClean="0"/>
              <a:t>5</a:t>
            </a:fld>
            <a:endParaRPr lang="en-US"/>
          </a:p>
        </p:txBody>
      </p:sp>
    </p:spTree>
    <p:extLst>
      <p:ext uri="{BB962C8B-B14F-4D97-AF65-F5344CB8AC3E}">
        <p14:creationId xmlns:p14="http://schemas.microsoft.com/office/powerpoint/2010/main" val="3635897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supply of water in a given area is influenced by everything else that happens within the </a:t>
            </a:r>
            <a:r>
              <a:rPr lang="en-US" sz="1200" b="1" kern="1200" dirty="0" smtClean="0">
                <a:solidFill>
                  <a:schemeClr val="tx1"/>
                </a:solidFill>
                <a:effectLst/>
                <a:latin typeface="+mn-lt"/>
                <a:ea typeface="+mn-ea"/>
                <a:cs typeface="+mn-cs"/>
              </a:rPr>
              <a:t>watershed.  </a:t>
            </a:r>
            <a:r>
              <a:rPr lang="en-US" sz="1200" kern="1200" dirty="0" smtClean="0">
                <a:solidFill>
                  <a:schemeClr val="tx1"/>
                </a:solidFill>
                <a:effectLst/>
                <a:latin typeface="+mn-lt"/>
                <a:ea typeface="+mn-ea"/>
                <a:cs typeface="+mn-cs"/>
              </a:rPr>
              <a:t>A watershed is an area of land that drains into a particular body of water.  Anything happening within that watershed affects the quality and quantity of water in that water body.</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7655B1-4C9A-4F40-B978-EE86B4663AB8}" type="slidenum">
              <a:rPr lang="en-US" smtClean="0"/>
              <a:t>6</a:t>
            </a:fld>
            <a:endParaRPr lang="en-US"/>
          </a:p>
        </p:txBody>
      </p:sp>
    </p:spTree>
    <p:extLst>
      <p:ext uri="{BB962C8B-B14F-4D97-AF65-F5344CB8AC3E}">
        <p14:creationId xmlns:p14="http://schemas.microsoft.com/office/powerpoint/2010/main" val="375486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a:t>
            </a:r>
            <a:r>
              <a:rPr lang="en-US" sz="1200" kern="1200" baseline="0" dirty="0" smtClean="0">
                <a:solidFill>
                  <a:schemeClr val="tx1"/>
                </a:solidFill>
                <a:effectLst/>
                <a:latin typeface="+mn-lt"/>
                <a:ea typeface="+mn-ea"/>
                <a:cs typeface="+mn-cs"/>
              </a:rPr>
              <a:t> are the three main watersheds on campus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Tanyard</a:t>
            </a:r>
            <a:r>
              <a:rPr lang="en-US" sz="1200" kern="1200" baseline="0" dirty="0" smtClean="0">
                <a:solidFill>
                  <a:schemeClr val="tx1"/>
                </a:solidFill>
                <a:effectLst/>
                <a:latin typeface="+mn-lt"/>
                <a:ea typeface="+mn-ea"/>
                <a:cs typeface="+mn-cs"/>
              </a:rPr>
              <a:t> Creek (red arrow) is </a:t>
            </a:r>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 small headwater stream which runs though UGA’s North Campus UNDER SANFORD STADIUM (red box) and into the Oconee River.  </a:t>
            </a:r>
            <a:r>
              <a:rPr lang="en-US" sz="1200" kern="1200" baseline="0" dirty="0" err="1" smtClean="0">
                <a:solidFill>
                  <a:schemeClr val="tx1"/>
                </a:solidFill>
                <a:effectLst/>
                <a:latin typeface="+mn-lt"/>
                <a:ea typeface="+mn-ea"/>
                <a:cs typeface="+mn-cs"/>
              </a:rPr>
              <a:t>Tanyard</a:t>
            </a:r>
            <a:r>
              <a:rPr lang="en-US" sz="1200" kern="1200" baseline="0" dirty="0" smtClean="0">
                <a:solidFill>
                  <a:schemeClr val="tx1"/>
                </a:solidFill>
                <a:effectLst/>
                <a:latin typeface="+mn-lt"/>
                <a:ea typeface="+mn-ea"/>
                <a:cs typeface="+mn-cs"/>
              </a:rPr>
              <a:t> Creek is bounded by a particular area of land that drains into it (the orange outline)</a:t>
            </a:r>
            <a:r>
              <a:rPr lang="en-US" sz="1200" kern="1200" dirty="0" smtClean="0">
                <a:solidFill>
                  <a:schemeClr val="tx1"/>
                </a:solidFill>
                <a:effectLst/>
                <a:latin typeface="+mn-lt"/>
                <a:ea typeface="+mn-ea"/>
                <a:cs typeface="+mn-cs"/>
              </a:rPr>
              <a:t>, and this area of land is </a:t>
            </a:r>
            <a:r>
              <a:rPr lang="en-US" sz="1200" kern="1200" dirty="0" err="1" smtClean="0">
                <a:solidFill>
                  <a:schemeClr val="tx1"/>
                </a:solidFill>
                <a:effectLst/>
                <a:latin typeface="+mn-lt"/>
                <a:ea typeface="+mn-ea"/>
                <a:cs typeface="+mn-cs"/>
              </a:rPr>
              <a:t>Tanyard</a:t>
            </a:r>
            <a:r>
              <a:rPr lang="en-US" sz="1200" kern="1200" dirty="0" smtClean="0">
                <a:solidFill>
                  <a:schemeClr val="tx1"/>
                </a:solidFill>
                <a:effectLst/>
                <a:latin typeface="+mn-lt"/>
                <a:ea typeface="+mn-ea"/>
                <a:cs typeface="+mn-cs"/>
              </a:rPr>
              <a:t> Creek’s watershed.  Look at the area marked in green– this is the Lilly Branch</a:t>
            </a:r>
            <a:r>
              <a:rPr lang="en-US" sz="1200" kern="1200" baseline="0" dirty="0" smtClean="0">
                <a:solidFill>
                  <a:schemeClr val="tx1"/>
                </a:solidFill>
                <a:effectLst/>
                <a:latin typeface="+mn-lt"/>
                <a:ea typeface="+mn-ea"/>
                <a:cs typeface="+mn-cs"/>
              </a:rPr>
              <a:t> watershed.  Lilly Branch starts up in Five Points and goes underground at Foley (baseball field).  The small area bounded in pink is the Physical Plant watershed. The lighter blue line shows where the streams actually are but keep in mind that in some of these places they are buried underground (like at Sanford Stadium and Foley Field).  </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C7655B1-4C9A-4F40-B978-EE86B4663AB8}" type="slidenum">
              <a:rPr lang="en-US" smtClean="0"/>
              <a:t>7</a:t>
            </a:fld>
            <a:endParaRPr lang="en-US"/>
          </a:p>
        </p:txBody>
      </p:sp>
    </p:spTree>
    <p:extLst>
      <p:ext uri="{BB962C8B-B14F-4D97-AF65-F5344CB8AC3E}">
        <p14:creationId xmlns:p14="http://schemas.microsoft.com/office/powerpoint/2010/main" val="1244358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a:t>
            </a:r>
            <a:r>
              <a:rPr lang="en-US" sz="1200" kern="1200" baseline="0" dirty="0" smtClean="0">
                <a:solidFill>
                  <a:schemeClr val="tx1"/>
                </a:solidFill>
                <a:effectLst/>
                <a:latin typeface="+mn-lt"/>
                <a:ea typeface="+mn-ea"/>
                <a:cs typeface="+mn-cs"/>
              </a:rPr>
              <a:t> you can see the different scales of watersheds.  In the map in the middle, Athens-Clarke County is marked by the green line.  </a:t>
            </a:r>
            <a:r>
              <a:rPr lang="en-US" sz="1200" kern="1200" dirty="0" smtClean="0">
                <a:solidFill>
                  <a:schemeClr val="tx1"/>
                </a:solidFill>
                <a:effectLst/>
                <a:latin typeface="+mn-lt"/>
                <a:ea typeface="+mn-ea"/>
                <a:cs typeface="+mn-cs"/>
              </a:rPr>
              <a:t>We can see that </a:t>
            </a:r>
            <a:r>
              <a:rPr lang="en-US" sz="1200" kern="1200" dirty="0" err="1" smtClean="0">
                <a:solidFill>
                  <a:schemeClr val="tx1"/>
                </a:solidFill>
                <a:effectLst/>
                <a:latin typeface="+mn-lt"/>
                <a:ea typeface="+mn-ea"/>
                <a:cs typeface="+mn-cs"/>
              </a:rPr>
              <a:t>Tanyard</a:t>
            </a:r>
            <a:r>
              <a:rPr lang="en-US" sz="1200" kern="1200" dirty="0" smtClean="0">
                <a:solidFill>
                  <a:schemeClr val="tx1"/>
                </a:solidFill>
                <a:effectLst/>
                <a:latin typeface="+mn-lt"/>
                <a:ea typeface="+mn-ea"/>
                <a:cs typeface="+mn-cs"/>
              </a:rPr>
              <a:t> Creek watershed (upper left campus map) is one of many small watersheds within Athens-Clarke County that drain</a:t>
            </a:r>
            <a:r>
              <a:rPr lang="en-US" sz="1200" kern="1200" baseline="0" dirty="0" smtClean="0">
                <a:solidFill>
                  <a:schemeClr val="tx1"/>
                </a:solidFill>
                <a:effectLst/>
                <a:latin typeface="+mn-lt"/>
                <a:ea typeface="+mn-ea"/>
                <a:cs typeface="+mn-cs"/>
              </a:rPr>
              <a:t> into the</a:t>
            </a:r>
            <a:r>
              <a:rPr lang="en-US" sz="1200" kern="1200" dirty="0" smtClean="0">
                <a:solidFill>
                  <a:schemeClr val="tx1"/>
                </a:solidFill>
                <a:effectLst/>
                <a:latin typeface="+mn-lt"/>
                <a:ea typeface="+mn-ea"/>
                <a:cs typeface="+mn-cs"/>
              </a:rPr>
              <a:t> Upper Oconee watershed.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At an</a:t>
            </a:r>
            <a:r>
              <a:rPr lang="en-US" sz="1200" kern="1200" baseline="0" dirty="0" smtClean="0">
                <a:solidFill>
                  <a:schemeClr val="tx1"/>
                </a:solidFill>
                <a:effectLst/>
                <a:latin typeface="+mn-lt"/>
                <a:ea typeface="+mn-ea"/>
                <a:cs typeface="+mn-cs"/>
              </a:rPr>
              <a:t> even larger scale, we can see that the Upper Oconee joins with the lower Oconee to make the Oconee River watershed, which joins the Ocmulgee and </a:t>
            </a:r>
            <a:r>
              <a:rPr lang="en-US" sz="1200" kern="1200" baseline="0" dirty="0" err="1" smtClean="0">
                <a:solidFill>
                  <a:schemeClr val="tx1"/>
                </a:solidFill>
                <a:effectLst/>
                <a:latin typeface="+mn-lt"/>
                <a:ea typeface="+mn-ea"/>
                <a:cs typeface="+mn-cs"/>
              </a:rPr>
              <a:t>Ohoopee</a:t>
            </a:r>
            <a:r>
              <a:rPr lang="en-US" sz="1200" kern="1200" baseline="0" dirty="0" smtClean="0">
                <a:solidFill>
                  <a:schemeClr val="tx1"/>
                </a:solidFill>
                <a:effectLst/>
                <a:latin typeface="+mn-lt"/>
                <a:ea typeface="+mn-ea"/>
                <a:cs typeface="+mn-cs"/>
              </a:rPr>
              <a:t> watersheds to make the Altamaha River watershed.  The Altamaha  eventually drains into the Atlantic Ocean.</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Water is a great connector of habitats and people.  What does </a:t>
            </a:r>
            <a:r>
              <a:rPr lang="en-US" sz="1200" kern="1200" dirty="0" err="1" smtClean="0">
                <a:solidFill>
                  <a:schemeClr val="tx1"/>
                </a:solidFill>
                <a:effectLst/>
                <a:latin typeface="+mn-lt"/>
                <a:ea typeface="+mn-ea"/>
                <a:cs typeface="+mn-cs"/>
              </a:rPr>
              <a:t>Tanyard</a:t>
            </a:r>
            <a:r>
              <a:rPr lang="en-US" sz="1200" kern="1200" dirty="0" smtClean="0">
                <a:solidFill>
                  <a:schemeClr val="tx1"/>
                </a:solidFill>
                <a:effectLst/>
                <a:latin typeface="+mn-lt"/>
                <a:ea typeface="+mn-ea"/>
                <a:cs typeface="+mn-cs"/>
              </a:rPr>
              <a:t> Creek on UGA’s north campus have in common with the Georgia coast?  The water that starts here ends up down in the coastal marshes, supporting a diversity of fish and other organisms that use these habitats as nursery grounds, or who use them as rest stops on long migrations.  In route, that water is</a:t>
            </a:r>
            <a:r>
              <a:rPr lang="en-US" sz="1200" kern="1200" baseline="0" dirty="0" smtClean="0">
                <a:solidFill>
                  <a:schemeClr val="tx1"/>
                </a:solidFill>
                <a:effectLst/>
                <a:latin typeface="+mn-lt"/>
                <a:ea typeface="+mn-ea"/>
                <a:cs typeface="+mn-cs"/>
              </a:rPr>
              <a:t> used by many people and organisms.  We’ll talk about the specifics of that in just a minute.  </a:t>
            </a:r>
            <a:r>
              <a:rPr lang="en-US" sz="1200" kern="1200" dirty="0" smtClean="0">
                <a:solidFill>
                  <a:schemeClr val="tx1"/>
                </a:solidFill>
                <a:effectLst/>
                <a:latin typeface="+mn-lt"/>
                <a:ea typeface="+mn-ea"/>
                <a:cs typeface="+mn-cs"/>
              </a:rPr>
              <a:t>Everything in a watershed is connected by the water!  And most</a:t>
            </a:r>
            <a:r>
              <a:rPr lang="en-US" sz="1200" kern="1200" baseline="0" dirty="0" smtClean="0">
                <a:solidFill>
                  <a:schemeClr val="tx1"/>
                </a:solidFill>
                <a:effectLst/>
                <a:latin typeface="+mn-lt"/>
                <a:ea typeface="+mn-ea"/>
                <a:cs typeface="+mn-cs"/>
              </a:rPr>
              <a:t> everyone lives downstream!</a:t>
            </a:r>
          </a:p>
          <a:p>
            <a:pPr lvl="0"/>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7655B1-4C9A-4F40-B978-EE86B4663AB8}" type="slidenum">
              <a:rPr lang="en-US" smtClean="0"/>
              <a:t>8</a:t>
            </a:fld>
            <a:endParaRPr lang="en-US"/>
          </a:p>
        </p:txBody>
      </p:sp>
    </p:spTree>
    <p:extLst>
      <p:ext uri="{BB962C8B-B14F-4D97-AF65-F5344CB8AC3E}">
        <p14:creationId xmlns:p14="http://schemas.microsoft.com/office/powerpoint/2010/main" val="1014925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Here’s a map showing the 14 major watersheds in Georgia, which are also known as Georgia’s 14 river basins .  Note the Oconee watershed.  You’ll also see the Chattahoochee, Flint and Savannah watersheds here among others.   </a:t>
            </a:r>
            <a:endParaRPr lang="en-US" dirty="0"/>
          </a:p>
        </p:txBody>
      </p:sp>
      <p:sp>
        <p:nvSpPr>
          <p:cNvPr id="4" name="Slide Number Placeholder 3"/>
          <p:cNvSpPr>
            <a:spLocks noGrp="1"/>
          </p:cNvSpPr>
          <p:nvPr>
            <p:ph type="sldNum" sz="quarter" idx="10"/>
          </p:nvPr>
        </p:nvSpPr>
        <p:spPr/>
        <p:txBody>
          <a:bodyPr/>
          <a:lstStyle/>
          <a:p>
            <a:fld id="{FC7655B1-4C9A-4F40-B978-EE86B4663AB8}" type="slidenum">
              <a:rPr lang="en-US" smtClean="0"/>
              <a:t>9</a:t>
            </a:fld>
            <a:endParaRPr lang="en-US"/>
          </a:p>
        </p:txBody>
      </p:sp>
    </p:spTree>
    <p:extLst>
      <p:ext uri="{BB962C8B-B14F-4D97-AF65-F5344CB8AC3E}">
        <p14:creationId xmlns:p14="http://schemas.microsoft.com/office/powerpoint/2010/main" val="1786054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22960" y="1487816"/>
            <a:ext cx="7543800" cy="3566160"/>
          </a:xfrm>
        </p:spPr>
        <p:txBody>
          <a:bodyPr anchor="b">
            <a:normAutofit/>
          </a:bodyPr>
          <a:lstStyle>
            <a:lvl1pPr algn="r">
              <a:lnSpc>
                <a:spcPct val="85000"/>
              </a:lnSpc>
              <a:defRPr sz="6000" spc="-38" baseline="0">
                <a:solidFill>
                  <a:schemeClr val="tx1">
                    <a:lumMod val="85000"/>
                    <a:lumOff val="15000"/>
                  </a:schemeClr>
                </a:solidFill>
              </a:defRPr>
            </a:lvl1pPr>
          </a:lstStyle>
          <a:p>
            <a:r>
              <a:rPr lang="en-US" dirty="0" smtClean="0"/>
              <a:t>Module Title</a:t>
            </a:r>
            <a:endParaRPr lang="en-US" dirty="0"/>
          </a:p>
        </p:txBody>
      </p:sp>
      <p:sp>
        <p:nvSpPr>
          <p:cNvPr id="3" name="Subtitle 2"/>
          <p:cNvSpPr>
            <a:spLocks noGrp="1"/>
          </p:cNvSpPr>
          <p:nvPr>
            <p:ph type="subTitle" idx="1" hasCustomPrompt="1"/>
          </p:nvPr>
        </p:nvSpPr>
        <p:spPr>
          <a:xfrm>
            <a:off x="825038" y="5065214"/>
            <a:ext cx="7543800" cy="1143000"/>
          </a:xfrm>
        </p:spPr>
        <p:txBody>
          <a:bodyPr lIns="91440" rIns="91440">
            <a:normAutofit/>
          </a:bodyPr>
          <a:lstStyle>
            <a:lvl1pPr marL="0" indent="0" algn="r">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smtClean="0"/>
              <a:t>Course name, subtitle, etc. (optional)</a:t>
            </a:r>
            <a:endParaRPr lang="en-US" dirty="0"/>
          </a:p>
        </p:txBody>
      </p:sp>
      <p:sp>
        <p:nvSpPr>
          <p:cNvPr id="5" name="Footer Placeholder 4"/>
          <p:cNvSpPr>
            <a:spLocks noGrp="1"/>
          </p:cNvSpPr>
          <p:nvPr>
            <p:ph type="ftr" sz="quarter" idx="11"/>
          </p:nvPr>
        </p:nvSpPr>
        <p:spPr>
          <a:xfrm>
            <a:off x="2763448" y="6453809"/>
            <a:ext cx="3617103" cy="365125"/>
          </a:xfrm>
        </p:spPr>
        <p:txBody>
          <a:bodyPr/>
          <a:lstStyle/>
          <a:p>
            <a:endParaRPr lang="en-US" dirty="0"/>
          </a:p>
        </p:txBody>
      </p:sp>
      <p:cxnSp>
        <p:nvCxnSpPr>
          <p:cNvPr id="9" name="Straight Connector 8"/>
          <p:cNvCxnSpPr/>
          <p:nvPr/>
        </p:nvCxnSpPr>
        <p:spPr>
          <a:xfrm>
            <a:off x="905744" y="4966255"/>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2113"/>
            <a:ext cx="9143999" cy="3458795"/>
          </a:xfrm>
          <a:prstGeom prst="rect">
            <a:avLst/>
          </a:prstGeom>
        </p:spPr>
      </p:pic>
      <p:cxnSp>
        <p:nvCxnSpPr>
          <p:cNvPr id="12" name="Straight Connector 11"/>
          <p:cNvCxnSpPr/>
          <p:nvPr/>
        </p:nvCxnSpPr>
        <p:spPr>
          <a:xfrm>
            <a:off x="0" y="3456681"/>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22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2960" y="715859"/>
            <a:ext cx="7543800" cy="1450757"/>
          </a:xfrm>
        </p:spPr>
        <p:txBody>
          <a:bodyPr/>
          <a:lstStyle>
            <a:lvl1pPr algn="l">
              <a:defRPr/>
            </a:lvl1pPr>
          </a:lstStyle>
          <a:p>
            <a:r>
              <a:rPr lang="en-US" dirty="0" smtClean="0"/>
              <a:t>Topic</a:t>
            </a:r>
            <a:endParaRPr lang="en-US" dirty="0"/>
          </a:p>
        </p:txBody>
      </p:sp>
      <p:sp>
        <p:nvSpPr>
          <p:cNvPr id="3" name="Content Placeholder 2"/>
          <p:cNvSpPr>
            <a:spLocks noGrp="1"/>
          </p:cNvSpPr>
          <p:nvPr>
            <p:ph idx="1" hasCustomPrompt="1"/>
          </p:nvPr>
        </p:nvSpPr>
        <p:spPr>
          <a:xfrm>
            <a:off x="822960" y="2256552"/>
            <a:ext cx="7543800" cy="4023360"/>
          </a:xfrm>
        </p:spPr>
        <p:txBody>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p:nvSpPr>
        <p:spPr>
          <a:xfrm>
            <a:off x="1" y="6400802"/>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1" y="633431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59366" cy="1205948"/>
          </a:xfrm>
          <a:prstGeom prst="rect">
            <a:avLst/>
          </a:prstGeom>
          <a:ln>
            <a:solidFill>
              <a:schemeClr val="accent2"/>
            </a:solidFill>
          </a:ln>
        </p:spPr>
      </p:pic>
    </p:spTree>
    <p:extLst>
      <p:ext uri="{BB962C8B-B14F-4D97-AF65-F5344CB8AC3E}">
        <p14:creationId xmlns:p14="http://schemas.microsoft.com/office/powerpoint/2010/main" val="147209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22960" y="564896"/>
            <a:ext cx="7543800" cy="1450757"/>
          </a:xfrm>
        </p:spPr>
        <p:txBody>
          <a:bodyPr/>
          <a:lstStyle>
            <a:lvl1pPr>
              <a:defRPr/>
            </a:lvl1pPr>
          </a:lstStyle>
          <a:p>
            <a:r>
              <a:rPr lang="en-US" dirty="0" smtClean="0"/>
              <a:t>Topic</a:t>
            </a:r>
            <a:endParaRPr lang="en-US" dirty="0"/>
          </a:p>
        </p:txBody>
      </p:sp>
      <p:sp>
        <p:nvSpPr>
          <p:cNvPr id="3" name="Content Placeholder 2"/>
          <p:cNvSpPr>
            <a:spLocks noGrp="1"/>
          </p:cNvSpPr>
          <p:nvPr>
            <p:ph sz="half" idx="1" hasCustomPrompt="1"/>
          </p:nvPr>
        </p:nvSpPr>
        <p:spPr>
          <a:xfrm>
            <a:off x="822960" y="2150531"/>
            <a:ext cx="3703320" cy="4023359"/>
          </a:xfrm>
        </p:spPr>
        <p:txBody>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63440" y="2137279"/>
            <a:ext cx="3703320" cy="4023360"/>
          </a:xfrm>
        </p:spPr>
        <p:txBody>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p:nvSpPr>
        <p:spPr>
          <a:xfrm>
            <a:off x="1" y="6400802"/>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Footer Placeholder 5"/>
          <p:cNvSpPr>
            <a:spLocks noGrp="1"/>
          </p:cNvSpPr>
          <p:nvPr>
            <p:ph type="ftr" sz="quarter" idx="11"/>
          </p:nvPr>
        </p:nvSpPr>
        <p:spPr/>
        <p:txBody>
          <a:bodyPr/>
          <a:lstStyle/>
          <a:p>
            <a:endParaRPr lang="en-US" dirty="0"/>
          </a:p>
        </p:txBody>
      </p:sp>
      <p:sp>
        <p:nvSpPr>
          <p:cNvPr id="10" name="Rectangle 9"/>
          <p:cNvSpPr/>
          <p:nvPr/>
        </p:nvSpPr>
        <p:spPr>
          <a:xfrm>
            <a:off x="1" y="633431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59366" cy="1205948"/>
          </a:xfrm>
          <a:prstGeom prst="rect">
            <a:avLst/>
          </a:prstGeom>
          <a:ln>
            <a:solidFill>
              <a:schemeClr val="accent2"/>
            </a:solidFill>
          </a:ln>
        </p:spPr>
      </p:pic>
    </p:spTree>
    <p:extLst>
      <p:ext uri="{BB962C8B-B14F-4D97-AF65-F5344CB8AC3E}">
        <p14:creationId xmlns:p14="http://schemas.microsoft.com/office/powerpoint/2010/main" val="146007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822960" y="5074920"/>
            <a:ext cx="7585234" cy="822960"/>
          </a:xfrm>
        </p:spPr>
        <p:txBody>
          <a:bodyPr tIns="0" bIns="0" anchor="b">
            <a:noAutofit/>
          </a:bodyPr>
          <a:lstStyle>
            <a:lvl1pPr>
              <a:defRPr sz="2700" b="0">
                <a:solidFill>
                  <a:srgbClr val="FFFFFF"/>
                </a:solidFill>
              </a:defRPr>
            </a:lvl1pPr>
          </a:lstStyle>
          <a:p>
            <a:r>
              <a:rPr lang="en-US" dirty="0" smtClean="0"/>
              <a:t>Picture Caption</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80978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5E5703-09BC-4910-A040-4850EBCBE3EB}" type="datetimeFigureOut">
              <a:rPr lang="en-US" smtClean="0"/>
              <a:t>6/14/2016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F25945-AC37-4CD7-B48B-A87CE9614DFC}" type="slidenum">
              <a:rPr lang="en-US" smtClean="0"/>
              <a:t>‹#›</a:t>
            </a:fld>
            <a:endParaRPr lang="en-US" dirty="0"/>
          </a:p>
        </p:txBody>
      </p:sp>
    </p:spTree>
    <p:extLst>
      <p:ext uri="{BB962C8B-B14F-4D97-AF65-F5344CB8AC3E}">
        <p14:creationId xmlns:p14="http://schemas.microsoft.com/office/powerpoint/2010/main" val="3613967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6BBF79-115D-4BFA-AD10-187D2897AC64}" type="datetimeFigureOut">
              <a:rPr lang="en-US" smtClean="0"/>
              <a:pPr/>
              <a:t>6/14/2016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4E7B39-6D16-4007-B7AC-0778AA5E1FCF}" type="slidenum">
              <a:rPr lang="en-US" smtClean="0"/>
              <a:pPr/>
              <a:t>‹#›</a:t>
            </a:fld>
            <a:endParaRPr lang="en-US"/>
          </a:p>
        </p:txBody>
      </p:sp>
    </p:spTree>
    <p:extLst>
      <p:ext uri="{BB962C8B-B14F-4D97-AF65-F5344CB8AC3E}">
        <p14:creationId xmlns:p14="http://schemas.microsoft.com/office/powerpoint/2010/main" val="32888029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fld id="{0D5E5703-09BC-4910-A040-4850EBCBE3EB}" type="datetimeFigureOut">
              <a:rPr lang="en-US" smtClean="0"/>
              <a:t>6/14/2016</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6CF25945-AC37-4CD7-B48B-A87CE9614DFC}"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7330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20.gi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5.xml"/><Relationship Id="rId7" Type="http://schemas.openxmlformats.org/officeDocument/2006/relationships/image" Target="../media/image23.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5.png"/><Relationship Id="rId4" Type="http://schemas.openxmlformats.org/officeDocument/2006/relationships/notesSlide" Target="../notesSlides/notesSlide12.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5.xml"/><Relationship Id="rId7" Type="http://schemas.openxmlformats.org/officeDocument/2006/relationships/image" Target="../media/image31.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5.png"/><Relationship Id="rId4" Type="http://schemas.openxmlformats.org/officeDocument/2006/relationships/notesSlide" Target="../notesSlides/notesSlide15.xml"/><Relationship Id="rId9"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5.xml"/><Relationship Id="rId7" Type="http://schemas.openxmlformats.org/officeDocument/2006/relationships/image" Target="../media/image36.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5.jpeg"/><Relationship Id="rId5" Type="http://schemas.openxmlformats.org/officeDocument/2006/relationships/image" Target="../media/image34.emf"/><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5.xml"/><Relationship Id="rId7" Type="http://schemas.openxmlformats.org/officeDocument/2006/relationships/image" Target="../media/image42.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1.jpg"/><Relationship Id="rId11" Type="http://schemas.openxmlformats.org/officeDocument/2006/relationships/image" Target="../media/image5.pn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notesSlide" Target="../notesSlides/notesSlide18.xml"/><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1.gi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media7.m4a"/><Relationship Id="rId7" Type="http://schemas.openxmlformats.org/officeDocument/2006/relationships/image" Target="../media/image13.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media8.m4a"/><Relationship Id="rId7" Type="http://schemas.openxmlformats.org/officeDocument/2006/relationships/image" Target="../media/image16.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15.jpe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8760" y="3327132"/>
            <a:ext cx="9230360" cy="1648246"/>
          </a:xfrm>
        </p:spPr>
        <p:txBody>
          <a:bodyPr>
            <a:normAutofit/>
          </a:bodyPr>
          <a:lstStyle/>
          <a:p>
            <a:r>
              <a:rPr lang="en-US" sz="5600" dirty="0" smtClean="0">
                <a:solidFill>
                  <a:schemeClr val="tx1"/>
                </a:solidFill>
              </a:rPr>
              <a:t>An </a:t>
            </a:r>
            <a:r>
              <a:rPr lang="en-US" sz="5600" dirty="0">
                <a:solidFill>
                  <a:schemeClr val="tx1"/>
                </a:solidFill>
              </a:rPr>
              <a:t>Introduction to </a:t>
            </a:r>
            <a:r>
              <a:rPr lang="en-US" sz="5600" dirty="0" smtClean="0">
                <a:solidFill>
                  <a:schemeClr val="tx1"/>
                </a:solidFill>
              </a:rPr>
              <a:t>Watersheds</a:t>
            </a:r>
            <a:endParaRPr lang="en-US" sz="5600" dirty="0">
              <a:solidFill>
                <a:schemeClr val="tx1"/>
              </a:solidFill>
            </a:endParaRPr>
          </a:p>
        </p:txBody>
      </p:sp>
      <p:sp>
        <p:nvSpPr>
          <p:cNvPr id="4" name="TextBox 3"/>
          <p:cNvSpPr txBox="1"/>
          <p:nvPr/>
        </p:nvSpPr>
        <p:spPr>
          <a:xfrm>
            <a:off x="3179135" y="5634335"/>
            <a:ext cx="2977117" cy="461665"/>
          </a:xfrm>
          <a:prstGeom prst="rect">
            <a:avLst/>
          </a:prstGeom>
          <a:noFill/>
        </p:spPr>
        <p:txBody>
          <a:bodyPr wrap="square" rtlCol="0">
            <a:spAutoFit/>
          </a:bodyPr>
          <a:lstStyle/>
          <a:p>
            <a:r>
              <a:rPr lang="en-US" sz="2400" dirty="0"/>
              <a:t>w</a:t>
            </a:r>
            <a:r>
              <a:rPr lang="en-US" sz="2400" dirty="0" smtClean="0"/>
              <a:t>atershed.uga.edu</a:t>
            </a:r>
            <a:endParaRPr lang="en-US" sz="2400" dirty="0"/>
          </a:p>
        </p:txBody>
      </p:sp>
      <p:pic>
        <p:nvPicPr>
          <p:cNvPr id="3" name="media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4921" y="5560367"/>
            <a:ext cx="609600" cy="609600"/>
          </a:xfrm>
          <a:prstGeom prst="rect">
            <a:avLst/>
          </a:prstGeom>
        </p:spPr>
      </p:pic>
    </p:spTree>
    <p:extLst>
      <p:ext uri="{BB962C8B-B14F-4D97-AF65-F5344CB8AC3E}">
        <p14:creationId xmlns:p14="http://schemas.microsoft.com/office/powerpoint/2010/main" val="405959379"/>
      </p:ext>
    </p:extLst>
  </p:cSld>
  <p:clrMapOvr>
    <a:masterClrMapping/>
  </p:clrMapOvr>
  <mc:AlternateContent xmlns:mc="http://schemas.openxmlformats.org/markup-compatibility/2006" xmlns:p14="http://schemas.microsoft.com/office/powerpoint/2010/main">
    <mc:Choice Requires="p14">
      <p:transition spd="slow" p14:dur="2000" advTm="42140"/>
    </mc:Choice>
    <mc:Fallback xmlns="">
      <p:transition spd="slow" advTm="4214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6137" y="303893"/>
            <a:ext cx="7543800" cy="1449388"/>
          </a:xfrm>
        </p:spPr>
        <p:txBody>
          <a:bodyPr/>
          <a:lstStyle/>
          <a:p>
            <a:r>
              <a:rPr lang="en-US" dirty="0" smtClean="0">
                <a:solidFill>
                  <a:schemeClr val="accent2"/>
                </a:solidFill>
              </a:rPr>
              <a:t>The shape of the land…</a:t>
            </a:r>
            <a:endParaRPr lang="en-US" dirty="0">
              <a:solidFill>
                <a:schemeClr val="accent2"/>
              </a:solidFill>
            </a:endParaRPr>
          </a:p>
        </p:txBody>
      </p:sp>
      <p:sp>
        <p:nvSpPr>
          <p:cNvPr id="3" name="Content Placeholder 2"/>
          <p:cNvSpPr>
            <a:spLocks noGrp="1"/>
          </p:cNvSpPr>
          <p:nvPr>
            <p:ph idx="4294967295"/>
          </p:nvPr>
        </p:nvSpPr>
        <p:spPr>
          <a:xfrm>
            <a:off x="914400" y="1874838"/>
            <a:ext cx="7407275" cy="4024312"/>
          </a:xfrm>
        </p:spPr>
        <p:txBody>
          <a:bodyPr>
            <a:normAutofit/>
          </a:bodyPr>
          <a:lstStyle/>
          <a:p>
            <a:pPr>
              <a:buFont typeface="Arial" panose="020B0604020202020204" pitchFamily="34" charset="0"/>
              <a:buChar char="•"/>
            </a:pPr>
            <a:r>
              <a:rPr lang="en-US" sz="1800" dirty="0" smtClean="0"/>
              <a:t>  determines the boundaries of the watershed</a:t>
            </a:r>
          </a:p>
          <a:p>
            <a:pPr>
              <a:buFont typeface="Arial" panose="020B0604020202020204" pitchFamily="34" charset="0"/>
              <a:buChar char="•"/>
            </a:pPr>
            <a:r>
              <a:rPr lang="en-US" sz="1800" dirty="0" smtClean="0"/>
              <a:t>  determines how much water is collected during a rainfall event</a:t>
            </a:r>
          </a:p>
          <a:p>
            <a:pPr>
              <a:buFont typeface="Arial" panose="020B0604020202020204" pitchFamily="34" charset="0"/>
              <a:buChar char="•"/>
            </a:pPr>
            <a:r>
              <a:rPr lang="en-US" sz="1800" dirty="0" smtClean="0"/>
              <a:t>  is a product of the underlying geology (</a:t>
            </a:r>
            <a:r>
              <a:rPr lang="en-US" sz="1800" dirty="0" err="1" smtClean="0"/>
              <a:t>ie</a:t>
            </a:r>
            <a:r>
              <a:rPr lang="en-US" sz="1800" dirty="0" smtClean="0"/>
              <a:t>. the kinds of rock, their shape, and how they’ve changed through time) </a:t>
            </a:r>
            <a:endParaRPr lang="en-US" sz="1800" dirty="0"/>
          </a:p>
          <a:p>
            <a:endParaRPr lang="en-US" sz="1800" dirty="0"/>
          </a:p>
          <a:p>
            <a:endParaRPr lang="en-US" sz="1800" dirty="0" smtClean="0"/>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40346" y="3014441"/>
            <a:ext cx="5232721" cy="3200091"/>
          </a:xfrm>
          <a:prstGeom prst="rect">
            <a:avLst/>
          </a:prstGeom>
        </p:spPr>
      </p:pic>
      <p:sp>
        <p:nvSpPr>
          <p:cNvPr id="5" name="TextBox 4"/>
          <p:cNvSpPr txBox="1"/>
          <p:nvPr/>
        </p:nvSpPr>
        <p:spPr>
          <a:xfrm>
            <a:off x="4843462" y="6557918"/>
            <a:ext cx="4716389" cy="300082"/>
          </a:xfrm>
          <a:prstGeom prst="rect">
            <a:avLst/>
          </a:prstGeom>
          <a:noFill/>
        </p:spPr>
        <p:txBody>
          <a:bodyPr wrap="square" rtlCol="0">
            <a:spAutoFit/>
          </a:bodyPr>
          <a:lstStyle/>
          <a:p>
            <a:r>
              <a:rPr lang="en-US" sz="1350" dirty="0"/>
              <a:t>http://ian.umces.edu/imagelibrary/displayimage-6226.html</a:t>
            </a:r>
          </a:p>
        </p:txBody>
      </p:sp>
      <p:pic>
        <p:nvPicPr>
          <p:cNvPr id="7" name="media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3467" y="6098359"/>
            <a:ext cx="609600" cy="609600"/>
          </a:xfrm>
          <a:prstGeom prst="rect">
            <a:avLst/>
          </a:prstGeom>
        </p:spPr>
      </p:pic>
    </p:spTree>
    <p:extLst>
      <p:ext uri="{BB962C8B-B14F-4D97-AF65-F5344CB8AC3E}">
        <p14:creationId xmlns:p14="http://schemas.microsoft.com/office/powerpoint/2010/main" val="2736581901"/>
      </p:ext>
    </p:extLst>
  </p:cSld>
  <p:clrMapOvr>
    <a:masterClrMapping/>
  </p:clrMapOvr>
  <mc:AlternateContent xmlns:mc="http://schemas.openxmlformats.org/markup-compatibility/2006" xmlns:p14="http://schemas.microsoft.com/office/powerpoint/2010/main">
    <mc:Choice Requires="p14">
      <p:transition spd="slow" p14:dur="2000" advTm="22133"/>
    </mc:Choice>
    <mc:Fallback xmlns="">
      <p:transition spd="slow" advTm="2213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7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657558" y="2417674"/>
            <a:ext cx="7324628" cy="584775"/>
          </a:xfrm>
          <a:prstGeom prst="rect">
            <a:avLst/>
          </a:prstGeom>
          <a:noFill/>
        </p:spPr>
        <p:txBody>
          <a:bodyPr wrap="square" rtlCol="0">
            <a:spAutoFit/>
          </a:bodyPr>
          <a:lstStyle/>
          <a:p>
            <a:pPr marL="285750" lvl="0" indent="-285750">
              <a:buClr>
                <a:schemeClr val="accent2"/>
              </a:buClr>
              <a:buFont typeface="Wingdings" panose="05000000000000000000" pitchFamily="2" charset="2"/>
              <a:buChar char="v"/>
              <a:defRPr/>
            </a:pPr>
            <a:endParaRPr lang="en-US" sz="1600" dirty="0">
              <a:solidFill>
                <a:schemeClr val="tx1">
                  <a:lumMod val="85000"/>
                  <a:lumOff val="15000"/>
                </a:schemeClr>
              </a:solidFill>
            </a:endParaRPr>
          </a:p>
          <a:p>
            <a:pPr marL="285750" indent="-285750">
              <a:buClr>
                <a:schemeClr val="accent2"/>
              </a:buClr>
              <a:buFont typeface="Wingdings" panose="05000000000000000000" pitchFamily="2" charset="2"/>
              <a:buChar char="v"/>
            </a:pPr>
            <a:endParaRPr lang="en-US" sz="1600" dirty="0">
              <a:solidFill>
                <a:schemeClr val="tx1">
                  <a:lumMod val="85000"/>
                  <a:lumOff val="15000"/>
                </a:schemeClr>
              </a:solidFill>
            </a:endParaRPr>
          </a:p>
        </p:txBody>
      </p:sp>
      <p:grpSp>
        <p:nvGrpSpPr>
          <p:cNvPr id="2" name="Group 1"/>
          <p:cNvGrpSpPr/>
          <p:nvPr/>
        </p:nvGrpSpPr>
        <p:grpSpPr>
          <a:xfrm>
            <a:off x="1249680" y="2616200"/>
            <a:ext cx="6310787" cy="2915149"/>
            <a:chOff x="734213" y="2181726"/>
            <a:chExt cx="7402874" cy="2855496"/>
          </a:xfrm>
        </p:grpSpPr>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l="55795" t="811" r="200" b="58335"/>
            <a:stretch/>
          </p:blipFill>
          <p:spPr>
            <a:xfrm>
              <a:off x="734213" y="2181726"/>
              <a:ext cx="4050729" cy="2855496"/>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l="55795" t="48339" r="200" b="8361"/>
            <a:stretch/>
          </p:blipFill>
          <p:spPr>
            <a:xfrm>
              <a:off x="4315178" y="2181726"/>
              <a:ext cx="3821909" cy="2855496"/>
            </a:xfrm>
            <a:prstGeom prst="rect">
              <a:avLst/>
            </a:prstGeom>
          </p:spPr>
        </p:pic>
      </p:grpSp>
      <p:sp>
        <p:nvSpPr>
          <p:cNvPr id="8" name="Title 1"/>
          <p:cNvSpPr txBox="1">
            <a:spLocks/>
          </p:cNvSpPr>
          <p:nvPr/>
        </p:nvSpPr>
        <p:spPr>
          <a:xfrm>
            <a:off x="846137" y="303893"/>
            <a:ext cx="7543800" cy="1449388"/>
          </a:xfrm>
          <a:prstGeom prst="rect">
            <a:avLst/>
          </a:prstGeom>
        </p:spPr>
        <p:txBody>
          <a:bodyPr vert="horz" lIns="91440" tIns="45720" rIns="91440" bIns="45720" rtlCol="0" anchor="b">
            <a:norm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r>
              <a:rPr lang="en-US" dirty="0" smtClean="0">
                <a:solidFill>
                  <a:schemeClr val="accent2"/>
                </a:solidFill>
              </a:rPr>
              <a:t>The underlying geology…</a:t>
            </a:r>
            <a:endParaRPr lang="en-US" dirty="0">
              <a:solidFill>
                <a:schemeClr val="accent2"/>
              </a:solidFill>
            </a:endParaRPr>
          </a:p>
        </p:txBody>
      </p:sp>
      <p:sp>
        <p:nvSpPr>
          <p:cNvPr id="11" name="Content Placeholder 2"/>
          <p:cNvSpPr txBox="1">
            <a:spLocks/>
          </p:cNvSpPr>
          <p:nvPr/>
        </p:nvSpPr>
        <p:spPr>
          <a:xfrm>
            <a:off x="1249680" y="1884761"/>
            <a:ext cx="6359844" cy="646940"/>
          </a:xfrm>
          <a:prstGeom prst="rect">
            <a:avLst/>
          </a:prstGeom>
        </p:spPr>
        <p:txBody>
          <a:bodyPr vert="horz" lIns="0" tIns="45720" rIns="0" bIns="45720" rtlCol="0">
            <a:no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1800" dirty="0" smtClean="0"/>
              <a:t> determines how the water that is collected in a certain watershed will be filtered and stored. </a:t>
            </a:r>
            <a:endParaRPr lang="en-US" sz="1800" dirty="0"/>
          </a:p>
          <a:p>
            <a:pPr marL="0" indent="0">
              <a:buNone/>
            </a:pPr>
            <a:endParaRPr lang="en-US" sz="1800" dirty="0" smtClean="0"/>
          </a:p>
        </p:txBody>
      </p:sp>
      <p:sp>
        <p:nvSpPr>
          <p:cNvPr id="9" name="Content Placeholder 2"/>
          <p:cNvSpPr txBox="1">
            <a:spLocks/>
          </p:cNvSpPr>
          <p:nvPr/>
        </p:nvSpPr>
        <p:spPr>
          <a:xfrm>
            <a:off x="360996" y="5577069"/>
            <a:ext cx="8514080" cy="997222"/>
          </a:xfrm>
          <a:prstGeom prst="rect">
            <a:avLst/>
          </a:prstGeom>
        </p:spPr>
        <p:txBody>
          <a:bodyPr vert="horz" lIns="0" tIns="45720" rIns="0" bIns="45720" rtlCol="0">
            <a:no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lvl="0" indent="0">
              <a:lnSpc>
                <a:spcPct val="120000"/>
              </a:lnSpc>
              <a:buNone/>
            </a:pPr>
            <a:r>
              <a:rPr lang="en-US" sz="1800" dirty="0" smtClean="0">
                <a:solidFill>
                  <a:schemeClr val="accent2"/>
                </a:solidFill>
              </a:rPr>
              <a:t>Our </a:t>
            </a:r>
            <a:r>
              <a:rPr lang="en-US" sz="1800" dirty="0">
                <a:solidFill>
                  <a:schemeClr val="accent2"/>
                </a:solidFill>
              </a:rPr>
              <a:t>location in the GA Piedmont means that most of the water we use </a:t>
            </a:r>
            <a:r>
              <a:rPr lang="en-US" sz="1800" dirty="0" smtClean="0">
                <a:solidFill>
                  <a:schemeClr val="accent2"/>
                </a:solidFill>
              </a:rPr>
              <a:t>comes </a:t>
            </a:r>
            <a:r>
              <a:rPr lang="en-US" sz="1800" dirty="0">
                <a:solidFill>
                  <a:schemeClr val="accent2"/>
                </a:solidFill>
              </a:rPr>
              <a:t>from surface waters like streams, rivers, and man-made lakes (reservoirs</a:t>
            </a:r>
            <a:r>
              <a:rPr lang="en-US" sz="1800" dirty="0" smtClean="0">
                <a:solidFill>
                  <a:schemeClr val="accent2"/>
                </a:solidFill>
              </a:rPr>
              <a:t>) </a:t>
            </a:r>
            <a:r>
              <a:rPr lang="en-US" sz="1800" dirty="0">
                <a:solidFill>
                  <a:schemeClr val="accent2"/>
                </a:solidFill>
              </a:rPr>
              <a:t>rather than </a:t>
            </a:r>
            <a:r>
              <a:rPr lang="en-US" sz="1800" dirty="0" smtClean="0">
                <a:solidFill>
                  <a:schemeClr val="accent2"/>
                </a:solidFill>
              </a:rPr>
              <a:t>from groundwater </a:t>
            </a:r>
            <a:endParaRPr lang="en-US" sz="1800" dirty="0">
              <a:solidFill>
                <a:schemeClr val="accent2"/>
              </a:solidFill>
            </a:endParaRPr>
          </a:p>
          <a:p>
            <a:pPr marL="0" indent="0">
              <a:buNone/>
            </a:pPr>
            <a:endParaRPr lang="en-US" sz="1800" dirty="0" smtClean="0"/>
          </a:p>
        </p:txBody>
      </p:sp>
      <p:sp>
        <p:nvSpPr>
          <p:cNvPr id="3" name="5-Point Star 2"/>
          <p:cNvSpPr/>
          <p:nvPr/>
        </p:nvSpPr>
        <p:spPr>
          <a:xfrm>
            <a:off x="5527040" y="3421335"/>
            <a:ext cx="243840" cy="2438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dia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7" y="5770880"/>
            <a:ext cx="609600" cy="609600"/>
          </a:xfrm>
          <a:prstGeom prst="rect">
            <a:avLst/>
          </a:prstGeom>
        </p:spPr>
      </p:pic>
    </p:spTree>
    <p:extLst>
      <p:ext uri="{BB962C8B-B14F-4D97-AF65-F5344CB8AC3E}">
        <p14:creationId xmlns:p14="http://schemas.microsoft.com/office/powerpoint/2010/main" val="3860277278"/>
      </p:ext>
    </p:extLst>
  </p:cSld>
  <p:clrMapOvr>
    <a:masterClrMapping/>
  </p:clrMapOvr>
  <mc:AlternateContent xmlns:mc="http://schemas.openxmlformats.org/markup-compatibility/2006" xmlns:p14="http://schemas.microsoft.com/office/powerpoint/2010/main">
    <mc:Choice Requires="p14">
      <p:transition spd="slow" p14:dur="2000" advTm="84193"/>
    </mc:Choice>
    <mc:Fallback xmlns="">
      <p:transition spd="slow" advTm="8419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65553" y="4636959"/>
            <a:ext cx="2929730" cy="1660682"/>
          </a:xfrm>
          <a:prstGeom prst="rect">
            <a:avLst/>
          </a:prstGeom>
          <a:effectLst>
            <a:softEdge rad="31750"/>
          </a:effectLst>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37918" y="4636959"/>
            <a:ext cx="2283392" cy="1660682"/>
          </a:xfrm>
          <a:prstGeom prst="rect">
            <a:avLst/>
          </a:prstGeom>
          <a:effectLst>
            <a:softEdge rad="31750"/>
          </a:effectLst>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239" y="4648394"/>
            <a:ext cx="2472680" cy="1660682"/>
          </a:xfrm>
          <a:prstGeom prst="rect">
            <a:avLst/>
          </a:prstGeom>
          <a:effectLst>
            <a:softEdge rad="31750"/>
          </a:effectLst>
        </p:spPr>
      </p:pic>
      <p:sp>
        <p:nvSpPr>
          <p:cNvPr id="10" name="Title 1"/>
          <p:cNvSpPr txBox="1">
            <a:spLocks/>
          </p:cNvSpPr>
          <p:nvPr/>
        </p:nvSpPr>
        <p:spPr>
          <a:xfrm>
            <a:off x="3163562" y="191767"/>
            <a:ext cx="4398760" cy="659487"/>
          </a:xfrm>
          <a:prstGeom prst="rect">
            <a:avLst/>
          </a:prstGeom>
        </p:spPr>
        <p:txBody>
          <a:bodyPr vert="horz" lIns="91440" tIns="45720" rIns="91440" bIns="45720" rtlCol="0" anchor="b">
            <a:norm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r>
              <a:rPr lang="en-US" dirty="0" smtClean="0">
                <a:solidFill>
                  <a:schemeClr val="accent2"/>
                </a:solidFill>
              </a:rPr>
              <a:t>Watershed health </a:t>
            </a:r>
            <a:endParaRPr lang="en-US" dirty="0">
              <a:solidFill>
                <a:schemeClr val="accent2"/>
              </a:solidFill>
            </a:endParaRPr>
          </a:p>
        </p:txBody>
      </p:sp>
      <p:grpSp>
        <p:nvGrpSpPr>
          <p:cNvPr id="3" name="Group 2"/>
          <p:cNvGrpSpPr/>
          <p:nvPr/>
        </p:nvGrpSpPr>
        <p:grpSpPr>
          <a:xfrm>
            <a:off x="262723" y="-115925"/>
            <a:ext cx="8558587" cy="4638089"/>
            <a:chOff x="588173" y="269647"/>
            <a:chExt cx="7590532" cy="3752121"/>
          </a:xfrm>
        </p:grpSpPr>
        <p:pic>
          <p:nvPicPr>
            <p:cNvPr id="6" name="Picture 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88173" y="269647"/>
              <a:ext cx="7590532" cy="3752121"/>
            </a:xfrm>
            <a:prstGeom prst="rect">
              <a:avLst/>
            </a:prstGeom>
          </p:spPr>
        </p:pic>
        <p:pic>
          <p:nvPicPr>
            <p:cNvPr id="11" name="Picture 1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779968" y="3161952"/>
              <a:ext cx="1168401" cy="711200"/>
            </a:xfrm>
            <a:prstGeom prst="rect">
              <a:avLst/>
            </a:prstGeom>
          </p:spPr>
        </p:pic>
      </p:grpSp>
      <p:sp>
        <p:nvSpPr>
          <p:cNvPr id="2" name="TextBox 1"/>
          <p:cNvSpPr txBox="1"/>
          <p:nvPr/>
        </p:nvSpPr>
        <p:spPr>
          <a:xfrm>
            <a:off x="650239" y="3923411"/>
            <a:ext cx="8171071" cy="677108"/>
          </a:xfrm>
          <a:prstGeom prst="rect">
            <a:avLst/>
          </a:prstGeom>
          <a:solidFill>
            <a:schemeClr val="bg2"/>
          </a:solidFill>
          <a:ln w="28575">
            <a:solidFill>
              <a:schemeClr val="accent2"/>
            </a:solidFill>
          </a:ln>
        </p:spPr>
        <p:txBody>
          <a:bodyPr wrap="square" rtlCol="0">
            <a:spAutoFit/>
          </a:bodyPr>
          <a:lstStyle/>
          <a:p>
            <a:pPr algn="ctr"/>
            <a:r>
              <a:rPr lang="en-US" sz="1900" dirty="0">
                <a:solidFill>
                  <a:schemeClr val="accent2"/>
                </a:solidFill>
              </a:rPr>
              <a:t>Healthy watersheds provide us a clean and predictable source of water by naturally collecting, filtering and storing it</a:t>
            </a:r>
          </a:p>
        </p:txBody>
      </p:sp>
      <p:pic>
        <p:nvPicPr>
          <p:cNvPr id="5" name="media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11710" y="5992841"/>
            <a:ext cx="609600" cy="609600"/>
          </a:xfrm>
          <a:prstGeom prst="rect">
            <a:avLst/>
          </a:prstGeom>
        </p:spPr>
      </p:pic>
    </p:spTree>
    <p:extLst>
      <p:ext uri="{BB962C8B-B14F-4D97-AF65-F5344CB8AC3E}">
        <p14:creationId xmlns:p14="http://schemas.microsoft.com/office/powerpoint/2010/main" val="1712039772"/>
      </p:ext>
    </p:extLst>
  </p:cSld>
  <p:clrMapOvr>
    <a:masterClrMapping/>
  </p:clrMapOvr>
  <mc:AlternateContent xmlns:mc="http://schemas.openxmlformats.org/markup-compatibility/2006" xmlns:p14="http://schemas.microsoft.com/office/powerpoint/2010/main">
    <mc:Choice Requires="p14">
      <p:transition spd="slow" p14:dur="2000" advTm="50393"/>
    </mc:Choice>
    <mc:Fallback xmlns="">
      <p:transition spd="slow" advTm="5039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83400" y="675249"/>
            <a:ext cx="5832301" cy="584775"/>
          </a:xfrm>
          <a:prstGeom prst="rect">
            <a:avLst/>
          </a:prstGeom>
          <a:noFill/>
        </p:spPr>
        <p:txBody>
          <a:bodyPr wrap="square" rtlCol="0">
            <a:spAutoFit/>
          </a:bodyPr>
          <a:lstStyle/>
          <a:p>
            <a:r>
              <a:rPr lang="en-US" sz="3200" dirty="0" smtClean="0">
                <a:solidFill>
                  <a:schemeClr val="bg1"/>
                </a:solidFill>
              </a:rPr>
              <a:t>Clean Water = Sustainable Future</a:t>
            </a:r>
            <a:endParaRPr lang="en-US" sz="3200" dirty="0">
              <a:solidFill>
                <a:schemeClr val="bg1"/>
              </a:solidFill>
            </a:endParaRPr>
          </a:p>
        </p:txBody>
      </p:sp>
      <p:sp>
        <p:nvSpPr>
          <p:cNvPr id="5" name="Rectangle 4"/>
          <p:cNvSpPr/>
          <p:nvPr/>
        </p:nvSpPr>
        <p:spPr>
          <a:xfrm>
            <a:off x="1230388" y="5479717"/>
            <a:ext cx="7476884" cy="646331"/>
          </a:xfrm>
          <a:prstGeom prst="rect">
            <a:avLst/>
          </a:prstGeom>
        </p:spPr>
        <p:txBody>
          <a:bodyPr wrap="square">
            <a:spAutoFit/>
          </a:bodyPr>
          <a:lstStyle/>
          <a:p>
            <a:r>
              <a:rPr lang="en-US" dirty="0" smtClean="0">
                <a:solidFill>
                  <a:schemeClr val="accent2"/>
                </a:solidFill>
              </a:rPr>
              <a:t>Being </a:t>
            </a:r>
            <a:r>
              <a:rPr lang="en-US" b="1" dirty="0" smtClean="0">
                <a:solidFill>
                  <a:schemeClr val="tx2"/>
                </a:solidFill>
              </a:rPr>
              <a:t>sustainable</a:t>
            </a:r>
            <a:r>
              <a:rPr lang="en-US" dirty="0" smtClean="0">
                <a:solidFill>
                  <a:schemeClr val="accent2"/>
                </a:solidFill>
              </a:rPr>
              <a:t> means meeting </a:t>
            </a:r>
            <a:r>
              <a:rPr lang="en-US" dirty="0">
                <a:solidFill>
                  <a:schemeClr val="accent2"/>
                </a:solidFill>
              </a:rPr>
              <a:t>the needs of the present </a:t>
            </a:r>
            <a:r>
              <a:rPr lang="en-US" dirty="0" smtClean="0">
                <a:solidFill>
                  <a:schemeClr val="accent2"/>
                </a:solidFill>
              </a:rPr>
              <a:t>without </a:t>
            </a:r>
            <a:r>
              <a:rPr lang="en-US" dirty="0">
                <a:solidFill>
                  <a:schemeClr val="accent2"/>
                </a:solidFill>
              </a:rPr>
              <a:t>compromising the ability of future generations to meet their </a:t>
            </a:r>
            <a:r>
              <a:rPr lang="en-US" dirty="0" smtClean="0">
                <a:solidFill>
                  <a:schemeClr val="accent2"/>
                </a:solidFill>
              </a:rPr>
              <a:t>needs</a:t>
            </a:r>
            <a:endParaRPr lang="en-US" dirty="0">
              <a:solidFill>
                <a:schemeClr val="accent2"/>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05280" y="1227757"/>
            <a:ext cx="5669280" cy="4251960"/>
          </a:xfrm>
          <a:prstGeom prst="rect">
            <a:avLst/>
          </a:prstGeom>
        </p:spPr>
      </p:pic>
      <p:sp>
        <p:nvSpPr>
          <p:cNvPr id="4" name="Rectangle 3"/>
          <p:cNvSpPr/>
          <p:nvPr/>
        </p:nvSpPr>
        <p:spPr>
          <a:xfrm>
            <a:off x="121920" y="6459379"/>
            <a:ext cx="5913120" cy="246221"/>
          </a:xfrm>
          <a:prstGeom prst="rect">
            <a:avLst/>
          </a:prstGeom>
        </p:spPr>
        <p:txBody>
          <a:bodyPr wrap="square">
            <a:spAutoFit/>
          </a:bodyPr>
          <a:lstStyle/>
          <a:p>
            <a:r>
              <a:rPr lang="en-US" sz="1000" dirty="0">
                <a:solidFill>
                  <a:schemeClr val="bg1"/>
                </a:solidFill>
              </a:rPr>
              <a:t>"Nested sustainability-v2" by </a:t>
            </a:r>
            <a:r>
              <a:rPr lang="en-US" sz="1000" dirty="0" err="1">
                <a:solidFill>
                  <a:schemeClr val="bg1"/>
                </a:solidFill>
              </a:rPr>
              <a:t>KTucker</a:t>
            </a:r>
            <a:r>
              <a:rPr lang="en-US" sz="1000" dirty="0">
                <a:solidFill>
                  <a:schemeClr val="bg1"/>
                </a:solidFill>
              </a:rPr>
              <a:t> - Own work. Licensed under CC BY-SA 3.0 via Wikimedia Commons </a:t>
            </a:r>
          </a:p>
        </p:txBody>
      </p:sp>
      <p:pic>
        <p:nvPicPr>
          <p:cNvPr id="7" name="media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2472" y="6126048"/>
            <a:ext cx="609600" cy="609600"/>
          </a:xfrm>
          <a:prstGeom prst="rect">
            <a:avLst/>
          </a:prstGeom>
        </p:spPr>
      </p:pic>
    </p:spTree>
    <p:extLst>
      <p:ext uri="{BB962C8B-B14F-4D97-AF65-F5344CB8AC3E}">
        <p14:creationId xmlns:p14="http://schemas.microsoft.com/office/powerpoint/2010/main" val="1244766500"/>
      </p:ext>
    </p:extLst>
  </p:cSld>
  <p:clrMapOvr>
    <a:masterClrMapping/>
  </p:clrMapOvr>
  <mc:AlternateContent xmlns:mc="http://schemas.openxmlformats.org/markup-compatibility/2006" xmlns:p14="http://schemas.microsoft.com/office/powerpoint/2010/main">
    <mc:Choice Requires="p14">
      <p:transition spd="slow" p14:dur="2000" advTm="32008"/>
    </mc:Choice>
    <mc:Fallback xmlns="">
      <p:transition spd="slow" advTm="3200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4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4294967295"/>
          </p:nvPr>
        </p:nvPicPr>
        <p:blipFill rotWithShape="1">
          <a:blip r:embed="rId5" cstate="screen">
            <a:extLst>
              <a:ext uri="{28A0092B-C50C-407E-A947-70E740481C1C}">
                <a14:useLocalDpi xmlns:a14="http://schemas.microsoft.com/office/drawing/2010/main"/>
              </a:ext>
            </a:extLst>
          </a:blip>
          <a:srcRect/>
          <a:stretch/>
        </p:blipFill>
        <p:spPr bwMode="auto">
          <a:xfrm>
            <a:off x="176784" y="2433187"/>
            <a:ext cx="3259138" cy="292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76784" y="6304002"/>
            <a:ext cx="8229600" cy="553998"/>
          </a:xfrm>
          <a:prstGeom prst="rect">
            <a:avLst/>
          </a:prstGeom>
        </p:spPr>
        <p:txBody>
          <a:bodyPr wrap="square">
            <a:spAutoFit/>
          </a:bodyPr>
          <a:lstStyle/>
          <a:p>
            <a:r>
              <a:rPr lang="en-US" sz="1000" i="1" dirty="0" smtClean="0">
                <a:solidFill>
                  <a:schemeClr val="bg1"/>
                </a:solidFill>
              </a:rPr>
              <a:t>Modified from:</a:t>
            </a:r>
          </a:p>
          <a:p>
            <a:r>
              <a:rPr lang="en-US" sz="1000" i="1" dirty="0" smtClean="0">
                <a:solidFill>
                  <a:schemeClr val="bg1"/>
                </a:solidFill>
              </a:rPr>
              <a:t>Influences </a:t>
            </a:r>
            <a:r>
              <a:rPr lang="en-US" sz="1000" i="1" dirty="0">
                <a:solidFill>
                  <a:schemeClr val="bg1"/>
                </a:solidFill>
              </a:rPr>
              <a:t>on the water cycle in cities through sealed surfaces. Source: AUCKLAND CITY COUNCIL (2010</a:t>
            </a:r>
            <a:r>
              <a:rPr lang="en-US" sz="1000" i="1" dirty="0" smtClean="0">
                <a:solidFill>
                  <a:schemeClr val="bg1"/>
                </a:solidFill>
              </a:rPr>
              <a:t>)</a:t>
            </a:r>
          </a:p>
          <a:p>
            <a:r>
              <a:rPr lang="en-US" sz="1000" dirty="0">
                <a:solidFill>
                  <a:schemeClr val="bg1"/>
                </a:solidFill>
              </a:rPr>
              <a:t>http://www.sswm.info/category/concept/water-cycle</a:t>
            </a:r>
          </a:p>
        </p:txBody>
      </p:sp>
      <p:sp>
        <p:nvSpPr>
          <p:cNvPr id="7" name="Right Arrow 6"/>
          <p:cNvSpPr/>
          <p:nvPr/>
        </p:nvSpPr>
        <p:spPr>
          <a:xfrm>
            <a:off x="3634503" y="3771513"/>
            <a:ext cx="694944" cy="3535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78898" y="1020561"/>
            <a:ext cx="5891515" cy="646331"/>
          </a:xfrm>
          <a:prstGeom prst="rect">
            <a:avLst/>
          </a:prstGeom>
          <a:noFill/>
        </p:spPr>
        <p:txBody>
          <a:bodyPr wrap="square" rtlCol="0">
            <a:spAutoFit/>
          </a:bodyPr>
          <a:lstStyle/>
          <a:p>
            <a:r>
              <a:rPr lang="en-US" sz="3600" dirty="0" smtClean="0">
                <a:solidFill>
                  <a:schemeClr val="accent2"/>
                </a:solidFill>
                <a:latin typeface="+mj-lt"/>
              </a:rPr>
              <a:t>Threats to sustainable </a:t>
            </a:r>
            <a:r>
              <a:rPr lang="en-US" sz="3600" dirty="0">
                <a:solidFill>
                  <a:schemeClr val="accent2"/>
                </a:solidFill>
                <a:latin typeface="+mj-lt"/>
              </a:rPr>
              <a:t>w</a:t>
            </a:r>
            <a:r>
              <a:rPr lang="en-US" sz="3600" dirty="0" smtClean="0">
                <a:solidFill>
                  <a:schemeClr val="accent2"/>
                </a:solidFill>
                <a:latin typeface="+mj-lt"/>
              </a:rPr>
              <a:t>aters</a:t>
            </a:r>
            <a:endParaRPr lang="en-US" sz="3600" dirty="0">
              <a:solidFill>
                <a:schemeClr val="accent2"/>
              </a:solidFill>
              <a:latin typeface="+mj-lt"/>
            </a:endParaRPr>
          </a:p>
        </p:txBody>
      </p:sp>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64619" y="1967099"/>
            <a:ext cx="4440886" cy="4040895"/>
          </a:xfrm>
          <a:prstGeom prst="rect">
            <a:avLst/>
          </a:prstGeom>
        </p:spPr>
      </p:pic>
      <p:pic>
        <p:nvPicPr>
          <p:cNvPr id="2" name="media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905" y="6013310"/>
            <a:ext cx="609600" cy="609600"/>
          </a:xfrm>
          <a:prstGeom prst="rect">
            <a:avLst/>
          </a:prstGeom>
        </p:spPr>
      </p:pic>
    </p:spTree>
    <p:extLst>
      <p:ext uri="{BB962C8B-B14F-4D97-AF65-F5344CB8AC3E}">
        <p14:creationId xmlns:p14="http://schemas.microsoft.com/office/powerpoint/2010/main" val="657385919"/>
      </p:ext>
    </p:extLst>
  </p:cSld>
  <p:clrMapOvr>
    <a:masterClrMapping/>
  </p:clrMapOvr>
  <mc:AlternateContent xmlns:mc="http://schemas.openxmlformats.org/markup-compatibility/2006" xmlns:p14="http://schemas.microsoft.com/office/powerpoint/2010/main">
    <mc:Choice Requires="p14">
      <p:transition spd="slow" p14:dur="2000" advTm="54268"/>
    </mc:Choice>
    <mc:Fallback xmlns="">
      <p:transition spd="slow" advTm="5426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
            <a:ext cx="4708478" cy="4367283"/>
            <a:chOff x="21113" y="378308"/>
            <a:chExt cx="4178595" cy="3904785"/>
          </a:xfrm>
        </p:grpSpPr>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113" y="378308"/>
              <a:ext cx="4178595" cy="3904785"/>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72161" y="436708"/>
              <a:ext cx="1145777" cy="1823279"/>
            </a:xfrm>
            <a:prstGeom prst="rect">
              <a:avLst/>
            </a:prstGeom>
          </p:spPr>
        </p:pic>
      </p:grpSp>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490319" y="4080321"/>
            <a:ext cx="1951630" cy="2525557"/>
          </a:xfrm>
          <a:prstGeom prst="rect">
            <a:avLst/>
          </a:prstGeom>
          <a:ln>
            <a:noFill/>
          </a:ln>
          <a:effectLst>
            <a:softEdge rad="31750"/>
          </a:effectLst>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04692" y="4346814"/>
            <a:ext cx="2981653" cy="1951628"/>
          </a:xfrm>
          <a:prstGeom prst="rect">
            <a:avLst/>
          </a:prstGeom>
          <a:ln>
            <a:noFill/>
          </a:ln>
          <a:effectLst>
            <a:softEdge rad="31750"/>
          </a:effectLst>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71994" y="4346814"/>
            <a:ext cx="2927443" cy="1951628"/>
          </a:xfrm>
          <a:prstGeom prst="rect">
            <a:avLst/>
          </a:prstGeom>
          <a:ln>
            <a:noFill/>
          </a:ln>
          <a:effectLst>
            <a:softEdge rad="31750"/>
          </a:effectLst>
        </p:spPr>
      </p:pic>
      <p:sp>
        <p:nvSpPr>
          <p:cNvPr id="12" name="Title 1"/>
          <p:cNvSpPr txBox="1">
            <a:spLocks/>
          </p:cNvSpPr>
          <p:nvPr/>
        </p:nvSpPr>
        <p:spPr>
          <a:xfrm>
            <a:off x="4708478" y="65318"/>
            <a:ext cx="4012189" cy="1399975"/>
          </a:xfrm>
          <a:prstGeom prst="rect">
            <a:avLst/>
          </a:prstGeom>
        </p:spPr>
        <p:txBody>
          <a:bodyPr vert="horz" lIns="91440" tIns="45720" rIns="91440" bIns="45720" rtlCol="0" anchor="b">
            <a:norm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algn="ctr"/>
            <a:r>
              <a:rPr lang="en-US" sz="3400" dirty="0" smtClean="0">
                <a:solidFill>
                  <a:schemeClr val="accent2"/>
                </a:solidFill>
              </a:rPr>
              <a:t>Impervious surfaces…</a:t>
            </a:r>
            <a:endParaRPr lang="en-US" sz="3400" dirty="0">
              <a:solidFill>
                <a:schemeClr val="accent2"/>
              </a:solidFill>
            </a:endParaRPr>
          </a:p>
        </p:txBody>
      </p:sp>
      <p:sp>
        <p:nvSpPr>
          <p:cNvPr id="14" name="TextBox 13"/>
          <p:cNvSpPr txBox="1"/>
          <p:nvPr/>
        </p:nvSpPr>
        <p:spPr>
          <a:xfrm>
            <a:off x="4815106" y="1713723"/>
            <a:ext cx="4062134" cy="2031325"/>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US" dirty="0" smtClean="0">
                <a:solidFill>
                  <a:schemeClr val="tx1">
                    <a:lumMod val="85000"/>
                    <a:lumOff val="15000"/>
                  </a:schemeClr>
                </a:solidFill>
              </a:rPr>
              <a:t>reduce infiltration of groundwater </a:t>
            </a:r>
            <a:endParaRPr lang="en-US" dirty="0">
              <a:solidFill>
                <a:schemeClr val="tx1">
                  <a:lumMod val="85000"/>
                  <a:lumOff val="15000"/>
                </a:schemeClr>
              </a:solidFill>
            </a:endParaRPr>
          </a:p>
          <a:p>
            <a:pPr>
              <a:buClr>
                <a:schemeClr val="accent2"/>
              </a:buClr>
            </a:pPr>
            <a:endParaRPr lang="en-US" dirty="0" smtClean="0">
              <a:solidFill>
                <a:schemeClr val="tx1">
                  <a:lumMod val="85000"/>
                  <a:lumOff val="15000"/>
                </a:schemeClr>
              </a:solidFill>
            </a:endParaRPr>
          </a:p>
          <a:p>
            <a:pPr marL="285750" indent="-285750">
              <a:buClr>
                <a:schemeClr val="accent2"/>
              </a:buClr>
              <a:buFont typeface="Arial" panose="020B0604020202020204" pitchFamily="34" charset="0"/>
              <a:buChar char="•"/>
            </a:pPr>
            <a:r>
              <a:rPr lang="en-US" dirty="0">
                <a:solidFill>
                  <a:schemeClr val="tx1">
                    <a:lumMod val="85000"/>
                    <a:lumOff val="15000"/>
                  </a:schemeClr>
                </a:solidFill>
              </a:rPr>
              <a:t>i</a:t>
            </a:r>
            <a:r>
              <a:rPr lang="en-US" dirty="0" smtClean="0">
                <a:solidFill>
                  <a:schemeClr val="tx1">
                    <a:lumMod val="85000"/>
                    <a:lumOff val="15000"/>
                  </a:schemeClr>
                </a:solidFill>
              </a:rPr>
              <a:t>ncrease volume and rate of water entering streams during rain events</a:t>
            </a:r>
          </a:p>
          <a:p>
            <a:pPr>
              <a:buClr>
                <a:schemeClr val="accent2"/>
              </a:buClr>
            </a:pPr>
            <a:endParaRPr lang="en-US" dirty="0" smtClean="0">
              <a:solidFill>
                <a:schemeClr val="tx1">
                  <a:lumMod val="85000"/>
                  <a:lumOff val="15000"/>
                </a:schemeClr>
              </a:solidFill>
            </a:endParaRPr>
          </a:p>
          <a:p>
            <a:pPr marL="285750" indent="-285750">
              <a:buClr>
                <a:schemeClr val="accent2"/>
              </a:buClr>
              <a:buFont typeface="Arial" panose="020B0604020202020204" pitchFamily="34" charset="0"/>
              <a:buChar char="•"/>
            </a:pPr>
            <a:r>
              <a:rPr lang="en-US" dirty="0" err="1">
                <a:solidFill>
                  <a:schemeClr val="tx1">
                    <a:lumMod val="85000"/>
                    <a:lumOff val="15000"/>
                  </a:schemeClr>
                </a:solidFill>
              </a:rPr>
              <a:t>s</a:t>
            </a:r>
            <a:r>
              <a:rPr lang="en-US" dirty="0" err="1" smtClean="0">
                <a:solidFill>
                  <a:schemeClr val="tx1">
                    <a:lumMod val="85000"/>
                    <a:lumOff val="15000"/>
                  </a:schemeClr>
                </a:solidFill>
              </a:rPr>
              <a:t>tormwater</a:t>
            </a:r>
            <a:r>
              <a:rPr lang="en-US" dirty="0" smtClean="0">
                <a:solidFill>
                  <a:schemeClr val="tx1">
                    <a:lumMod val="85000"/>
                    <a:lumOff val="15000"/>
                  </a:schemeClr>
                </a:solidFill>
              </a:rPr>
              <a:t> carries pollutants into streams</a:t>
            </a:r>
            <a:endParaRPr lang="en-US" dirty="0">
              <a:solidFill>
                <a:schemeClr val="tx1">
                  <a:lumMod val="85000"/>
                  <a:lumOff val="15000"/>
                </a:schemeClr>
              </a:solidFill>
            </a:endParaRPr>
          </a:p>
        </p:txBody>
      </p:sp>
      <p:sp>
        <p:nvSpPr>
          <p:cNvPr id="13" name="TextBox 12"/>
          <p:cNvSpPr txBox="1"/>
          <p:nvPr/>
        </p:nvSpPr>
        <p:spPr>
          <a:xfrm>
            <a:off x="75216" y="0"/>
            <a:ext cx="2346012" cy="338554"/>
          </a:xfrm>
          <a:prstGeom prst="rect">
            <a:avLst/>
          </a:prstGeom>
          <a:solidFill>
            <a:schemeClr val="bg1">
              <a:lumMod val="95000"/>
              <a:alpha val="75000"/>
            </a:schemeClr>
          </a:solidFill>
        </p:spPr>
        <p:txBody>
          <a:bodyPr wrap="square" rtlCol="0">
            <a:spAutoFit/>
          </a:bodyPr>
          <a:lstStyle/>
          <a:p>
            <a:pPr algn="ctr"/>
            <a:r>
              <a:rPr lang="en-US" sz="1600" b="1" dirty="0" smtClean="0"/>
              <a:t>UGA Campus Watersheds</a:t>
            </a:r>
            <a:endParaRPr lang="en-US" sz="1600" b="1" dirty="0"/>
          </a:p>
        </p:txBody>
      </p:sp>
      <p:pic>
        <p:nvPicPr>
          <p:cNvPr id="2" name="media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67640" y="6111949"/>
            <a:ext cx="609600" cy="609600"/>
          </a:xfrm>
          <a:prstGeom prst="rect">
            <a:avLst/>
          </a:prstGeom>
        </p:spPr>
      </p:pic>
    </p:spTree>
    <p:extLst>
      <p:ext uri="{BB962C8B-B14F-4D97-AF65-F5344CB8AC3E}">
        <p14:creationId xmlns:p14="http://schemas.microsoft.com/office/powerpoint/2010/main" val="3433821637"/>
      </p:ext>
    </p:extLst>
  </p:cSld>
  <p:clrMapOvr>
    <a:masterClrMapping/>
  </p:clrMapOvr>
  <mc:AlternateContent xmlns:mc="http://schemas.openxmlformats.org/markup-compatibility/2006" xmlns:p14="http://schemas.microsoft.com/office/powerpoint/2010/main">
    <mc:Choice Requires="p14">
      <p:transition spd="slow" p14:dur="2000" advTm="60708"/>
    </mc:Choice>
    <mc:Fallback xmlns="">
      <p:transition spd="slow" advTm="6070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l="2733" t="10632" r="28025" b="13066"/>
          <a:stretch/>
        </p:blipFill>
        <p:spPr>
          <a:xfrm>
            <a:off x="0" y="0"/>
            <a:ext cx="5172501" cy="4061842"/>
          </a:xfrm>
          <a:prstGeom prst="rect">
            <a:avLst/>
          </a:prstGeom>
          <a:effectLst>
            <a:softEdge rad="0"/>
          </a:effectLst>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72152" t="8198" r="2148" b="45008"/>
          <a:stretch/>
        </p:blipFill>
        <p:spPr>
          <a:xfrm>
            <a:off x="13648" y="846161"/>
            <a:ext cx="1707846" cy="2215963"/>
          </a:xfrm>
          <a:prstGeom prst="rect">
            <a:avLst/>
          </a:prstGeom>
          <a:effectLst>
            <a:softEdge rad="0"/>
          </a:effectLst>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01604" y="4120319"/>
            <a:ext cx="2889996" cy="2181948"/>
          </a:xfrm>
          <a:prstGeom prst="rect">
            <a:avLst/>
          </a:prstGeom>
          <a:effectLst>
            <a:softEdge rad="31750"/>
          </a:effectLst>
        </p:spPr>
      </p:pic>
      <p:pic>
        <p:nvPicPr>
          <p:cNvPr id="3" name="Picture 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6895" y="4120319"/>
            <a:ext cx="2482169" cy="2181948"/>
          </a:xfrm>
          <a:prstGeom prst="rect">
            <a:avLst/>
          </a:prstGeom>
          <a:effectLst>
            <a:softEdge rad="31750"/>
          </a:effectLst>
        </p:spPr>
      </p:pic>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07534" y="4120319"/>
            <a:ext cx="3185600" cy="2181948"/>
          </a:xfrm>
          <a:prstGeom prst="rect">
            <a:avLst/>
          </a:prstGeom>
          <a:effectLst>
            <a:softEdge rad="31750"/>
          </a:effectLst>
        </p:spPr>
      </p:pic>
      <p:sp>
        <p:nvSpPr>
          <p:cNvPr id="10" name="Title 1"/>
          <p:cNvSpPr txBox="1">
            <a:spLocks/>
          </p:cNvSpPr>
          <p:nvPr/>
        </p:nvSpPr>
        <p:spPr>
          <a:xfrm>
            <a:off x="5172500" y="129654"/>
            <a:ext cx="3929801" cy="1433014"/>
          </a:xfrm>
          <a:prstGeom prst="rect">
            <a:avLst/>
          </a:prstGeom>
        </p:spPr>
        <p:txBody>
          <a:bodyPr vert="horz" lIns="91440" tIns="45720" rIns="91440" bIns="45720" rtlCol="0" anchor="b">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algn="ctr"/>
            <a:r>
              <a:rPr lang="en-US" sz="3200" dirty="0" smtClean="0">
                <a:solidFill>
                  <a:schemeClr val="accent2"/>
                </a:solidFill>
              </a:rPr>
              <a:t>Running underground</a:t>
            </a:r>
          </a:p>
          <a:p>
            <a:pPr algn="ctr"/>
            <a:r>
              <a:rPr lang="en-US" sz="3200" dirty="0" smtClean="0">
                <a:solidFill>
                  <a:schemeClr val="accent2"/>
                </a:solidFill>
              </a:rPr>
              <a:t> in culverts…</a:t>
            </a:r>
            <a:endParaRPr lang="en-US" sz="3200" dirty="0">
              <a:solidFill>
                <a:schemeClr val="accent2"/>
              </a:solidFill>
            </a:endParaRPr>
          </a:p>
        </p:txBody>
      </p:sp>
      <p:sp>
        <p:nvSpPr>
          <p:cNvPr id="11" name="TextBox 10"/>
          <p:cNvSpPr txBox="1"/>
          <p:nvPr/>
        </p:nvSpPr>
        <p:spPr>
          <a:xfrm>
            <a:off x="5278206" y="1842772"/>
            <a:ext cx="3718387" cy="2277547"/>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US" dirty="0" smtClean="0">
                <a:solidFill>
                  <a:schemeClr val="tx1">
                    <a:lumMod val="85000"/>
                    <a:lumOff val="15000"/>
                  </a:schemeClr>
                </a:solidFill>
              </a:rPr>
              <a:t>“Out of sight out of mind”</a:t>
            </a:r>
          </a:p>
          <a:p>
            <a:pPr marL="285750" indent="-285750">
              <a:buClr>
                <a:schemeClr val="accent2"/>
              </a:buClr>
              <a:buFont typeface="Arial" panose="020B0604020202020204" pitchFamily="34" charset="0"/>
              <a:buChar char="•"/>
            </a:pPr>
            <a:endParaRPr lang="en-US" dirty="0">
              <a:solidFill>
                <a:schemeClr val="tx1">
                  <a:lumMod val="85000"/>
                  <a:lumOff val="15000"/>
                </a:schemeClr>
              </a:solidFill>
            </a:endParaRPr>
          </a:p>
          <a:p>
            <a:pPr marL="285750" indent="-285750">
              <a:buClr>
                <a:schemeClr val="accent2"/>
              </a:buClr>
              <a:buFont typeface="Arial" panose="020B0604020202020204" pitchFamily="34" charset="0"/>
              <a:buChar char="•"/>
            </a:pPr>
            <a:r>
              <a:rPr lang="en-US" dirty="0">
                <a:solidFill>
                  <a:schemeClr val="tx1">
                    <a:lumMod val="85000"/>
                    <a:lumOff val="15000"/>
                  </a:schemeClr>
                </a:solidFill>
              </a:rPr>
              <a:t>reduces primary production by photosynthesizing plants </a:t>
            </a:r>
            <a:endParaRPr lang="en-US" dirty="0" smtClean="0">
              <a:solidFill>
                <a:schemeClr val="tx1">
                  <a:lumMod val="85000"/>
                  <a:lumOff val="15000"/>
                </a:schemeClr>
              </a:solidFill>
            </a:endParaRPr>
          </a:p>
          <a:p>
            <a:pPr marL="285750" indent="-285750">
              <a:buClr>
                <a:schemeClr val="accent2"/>
              </a:buClr>
              <a:buFont typeface="Arial" panose="020B0604020202020204" pitchFamily="34" charset="0"/>
              <a:buChar char="•"/>
            </a:pPr>
            <a:endParaRPr lang="en-US" dirty="0">
              <a:solidFill>
                <a:schemeClr val="tx1">
                  <a:lumMod val="85000"/>
                  <a:lumOff val="15000"/>
                </a:schemeClr>
              </a:solidFill>
            </a:endParaRPr>
          </a:p>
          <a:p>
            <a:pPr marL="285750" indent="-285750">
              <a:buClr>
                <a:schemeClr val="accent2"/>
              </a:buClr>
              <a:buFont typeface="Arial" panose="020B0604020202020204" pitchFamily="34" charset="0"/>
              <a:buChar char="•"/>
            </a:pPr>
            <a:r>
              <a:rPr lang="en-US" dirty="0" smtClean="0">
                <a:solidFill>
                  <a:schemeClr val="tx1">
                    <a:lumMod val="85000"/>
                    <a:lumOff val="15000"/>
                  </a:schemeClr>
                </a:solidFill>
              </a:rPr>
              <a:t>creates barriers to water flow and to movement between habitats</a:t>
            </a:r>
          </a:p>
          <a:p>
            <a:pPr>
              <a:buClr>
                <a:schemeClr val="accent2"/>
              </a:buClr>
            </a:pPr>
            <a:endParaRPr lang="en-US" sz="1600" dirty="0" smtClean="0">
              <a:solidFill>
                <a:schemeClr val="tx1">
                  <a:lumMod val="85000"/>
                  <a:lumOff val="15000"/>
                </a:schemeClr>
              </a:solidFill>
            </a:endParaRPr>
          </a:p>
        </p:txBody>
      </p:sp>
      <p:sp>
        <p:nvSpPr>
          <p:cNvPr id="12" name="TextBox 11"/>
          <p:cNvSpPr txBox="1"/>
          <p:nvPr/>
        </p:nvSpPr>
        <p:spPr>
          <a:xfrm>
            <a:off x="1706336" y="84527"/>
            <a:ext cx="2346012" cy="338554"/>
          </a:xfrm>
          <a:prstGeom prst="rect">
            <a:avLst/>
          </a:prstGeom>
          <a:solidFill>
            <a:schemeClr val="bg1">
              <a:lumMod val="95000"/>
              <a:alpha val="75000"/>
            </a:schemeClr>
          </a:solidFill>
        </p:spPr>
        <p:txBody>
          <a:bodyPr wrap="square" rtlCol="0">
            <a:spAutoFit/>
          </a:bodyPr>
          <a:lstStyle/>
          <a:p>
            <a:pPr algn="ctr"/>
            <a:r>
              <a:rPr lang="en-US" sz="1600" b="1" dirty="0" smtClean="0"/>
              <a:t>UGA Campus Watersheds</a:t>
            </a:r>
            <a:endParaRPr lang="en-US" sz="1600" b="1" dirty="0"/>
          </a:p>
        </p:txBody>
      </p:sp>
      <p:pic>
        <p:nvPicPr>
          <p:cNvPr id="5" name="media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75674" y="5997467"/>
            <a:ext cx="609600" cy="609600"/>
          </a:xfrm>
          <a:prstGeom prst="rect">
            <a:avLst/>
          </a:prstGeom>
        </p:spPr>
      </p:pic>
    </p:spTree>
    <p:extLst>
      <p:ext uri="{BB962C8B-B14F-4D97-AF65-F5344CB8AC3E}">
        <p14:creationId xmlns:p14="http://schemas.microsoft.com/office/powerpoint/2010/main" val="138284062"/>
      </p:ext>
    </p:extLst>
  </p:cSld>
  <p:clrMapOvr>
    <a:masterClrMapping/>
  </p:clrMapOvr>
  <mc:AlternateContent xmlns:mc="http://schemas.openxmlformats.org/markup-compatibility/2006" xmlns:p14="http://schemas.microsoft.com/office/powerpoint/2010/main">
    <mc:Choice Requires="p14">
      <p:transition spd="slow" p14:dur="2000" advTm="58573"/>
    </mc:Choice>
    <mc:Fallback xmlns="">
      <p:transition spd="slow" advTm="5857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0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4572" y="769268"/>
            <a:ext cx="5687828" cy="931862"/>
          </a:xfrm>
        </p:spPr>
        <p:txBody>
          <a:bodyPr>
            <a:noAutofit/>
          </a:bodyPr>
          <a:lstStyle/>
          <a:p>
            <a:r>
              <a:rPr lang="en-US" dirty="0" smtClean="0">
                <a:solidFill>
                  <a:schemeClr val="accent2"/>
                </a:solidFill>
              </a:rPr>
              <a:t>Review of threats to campus watershed health</a:t>
            </a:r>
            <a:endParaRPr lang="en-US" dirty="0">
              <a:solidFill>
                <a:schemeClr val="accent2"/>
              </a:solidFill>
            </a:endParaRPr>
          </a:p>
        </p:txBody>
      </p:sp>
      <p:sp>
        <p:nvSpPr>
          <p:cNvPr id="3" name="Content Placeholder 2"/>
          <p:cNvSpPr>
            <a:spLocks noGrp="1"/>
          </p:cNvSpPr>
          <p:nvPr>
            <p:ph idx="4294967295"/>
          </p:nvPr>
        </p:nvSpPr>
        <p:spPr>
          <a:xfrm>
            <a:off x="814572" y="1965359"/>
            <a:ext cx="4435523" cy="4278947"/>
          </a:xfrm>
        </p:spPr>
        <p:txBody>
          <a:bodyPr>
            <a:noAutofit/>
          </a:bodyPr>
          <a:lstStyle/>
          <a:p>
            <a:pPr>
              <a:buFont typeface="Wingdings" panose="05000000000000000000" pitchFamily="2" charset="2"/>
              <a:buChar char="v"/>
            </a:pPr>
            <a:r>
              <a:rPr lang="en-US" sz="1800" b="1" dirty="0" smtClean="0">
                <a:solidFill>
                  <a:schemeClr val="accent2"/>
                </a:solidFill>
              </a:rPr>
              <a:t>Water quantity</a:t>
            </a:r>
          </a:p>
          <a:p>
            <a:pPr lvl="1">
              <a:buFont typeface="Arial" panose="020B0604020202020204" pitchFamily="34" charset="0"/>
              <a:buChar char="•"/>
            </a:pPr>
            <a:r>
              <a:rPr lang="en-US" sz="1800" dirty="0" smtClean="0"/>
              <a:t>Impervious </a:t>
            </a:r>
            <a:r>
              <a:rPr lang="en-US" sz="1800" dirty="0"/>
              <a:t>surfaces prevent groundwater recharge </a:t>
            </a:r>
            <a:r>
              <a:rPr lang="en-US" sz="1800" dirty="0" smtClean="0"/>
              <a:t>from replenishing </a:t>
            </a:r>
            <a:r>
              <a:rPr lang="en-US" sz="1800" dirty="0"/>
              <a:t>the water </a:t>
            </a:r>
            <a:r>
              <a:rPr lang="en-US" sz="1800" dirty="0" smtClean="0"/>
              <a:t>table</a:t>
            </a:r>
          </a:p>
          <a:p>
            <a:pPr lvl="1">
              <a:buFont typeface="Arial" panose="020B0604020202020204" pitchFamily="34" charset="0"/>
              <a:buChar char="•"/>
            </a:pPr>
            <a:r>
              <a:rPr lang="en-US" sz="1800" dirty="0" smtClean="0"/>
              <a:t>Baseline flow levels decline, or streams can run dry if the water table falls low enough</a:t>
            </a:r>
          </a:p>
          <a:p>
            <a:pPr lvl="1">
              <a:buFont typeface="Arial" panose="020B0604020202020204" pitchFamily="34" charset="0"/>
              <a:buChar char="•"/>
            </a:pPr>
            <a:r>
              <a:rPr lang="en-US" sz="1800" dirty="0" smtClean="0"/>
              <a:t>High volumes of </a:t>
            </a:r>
            <a:r>
              <a:rPr lang="en-US" sz="1800" dirty="0" err="1" smtClean="0"/>
              <a:t>stormwater</a:t>
            </a:r>
            <a:r>
              <a:rPr lang="en-US" sz="1800" dirty="0" smtClean="0"/>
              <a:t> runoff can cause erosion of stream banks</a:t>
            </a:r>
          </a:p>
          <a:p>
            <a:pPr>
              <a:buFont typeface="Wingdings" panose="05000000000000000000" pitchFamily="2" charset="2"/>
              <a:buChar char="v"/>
            </a:pPr>
            <a:r>
              <a:rPr lang="en-US" sz="1800" b="1" dirty="0" smtClean="0">
                <a:solidFill>
                  <a:schemeClr val="accent2"/>
                </a:solidFill>
              </a:rPr>
              <a:t>Water quality</a:t>
            </a:r>
            <a:r>
              <a:rPr lang="en-US" sz="1800" b="1" dirty="0">
                <a:solidFill>
                  <a:schemeClr val="accent2"/>
                </a:solidFill>
              </a:rPr>
              <a:t> </a:t>
            </a:r>
            <a:r>
              <a:rPr lang="en-US" sz="1800" b="1" dirty="0" smtClean="0">
                <a:solidFill>
                  <a:schemeClr val="accent2"/>
                </a:solidFill>
              </a:rPr>
              <a:t>(pollutants)</a:t>
            </a:r>
          </a:p>
          <a:p>
            <a:pPr lvl="1">
              <a:buFont typeface="Arial" panose="020B0604020202020204" pitchFamily="34" charset="0"/>
              <a:buChar char="•"/>
            </a:pPr>
            <a:r>
              <a:rPr lang="en-US" sz="1800" dirty="0" smtClean="0"/>
              <a:t>Harmful bacteria from pet and human waste</a:t>
            </a:r>
          </a:p>
          <a:p>
            <a:pPr lvl="1">
              <a:buFont typeface="Arial" panose="020B0604020202020204" pitchFamily="34" charset="0"/>
              <a:buChar char="•"/>
            </a:pPr>
            <a:r>
              <a:rPr lang="en-US" sz="1800" dirty="0" smtClean="0"/>
              <a:t>Oil and heavy metals</a:t>
            </a:r>
          </a:p>
          <a:p>
            <a:pPr lvl="1">
              <a:buFont typeface="Arial" panose="020B0604020202020204" pitchFamily="34" charset="0"/>
              <a:buChar char="•"/>
            </a:pPr>
            <a:r>
              <a:rPr lang="en-US" sz="1800" dirty="0" smtClean="0"/>
              <a:t>Pesticides and fertilizers</a:t>
            </a:r>
          </a:p>
          <a:p>
            <a:pPr lvl="1">
              <a:buFont typeface="Arial" panose="020B0604020202020204" pitchFamily="34" charset="0"/>
              <a:buChar char="•"/>
            </a:pPr>
            <a:r>
              <a:rPr lang="en-US" sz="1800" dirty="0" smtClean="0"/>
              <a:t>Sediments </a:t>
            </a:r>
          </a:p>
          <a:p>
            <a:pPr lvl="1">
              <a:buFont typeface="Arial" panose="020B0604020202020204" pitchFamily="34" charset="0"/>
              <a:buChar char="•"/>
            </a:pPr>
            <a:r>
              <a:rPr lang="en-US" sz="1800" dirty="0">
                <a:solidFill>
                  <a:schemeClr val="tx1">
                    <a:lumMod val="85000"/>
                    <a:lumOff val="15000"/>
                  </a:schemeClr>
                </a:solidFill>
              </a:rPr>
              <a:t>H</a:t>
            </a:r>
            <a:r>
              <a:rPr lang="en-US" sz="1800" dirty="0" smtClean="0">
                <a:solidFill>
                  <a:schemeClr val="tx1">
                    <a:lumMod val="85000"/>
                    <a:lumOff val="15000"/>
                  </a:schemeClr>
                </a:solidFill>
              </a:rPr>
              <a:t>eat</a:t>
            </a:r>
            <a:endParaRPr lang="en-US" sz="1800" dirty="0" smtClean="0"/>
          </a:p>
        </p:txBody>
      </p:sp>
      <p:sp>
        <p:nvSpPr>
          <p:cNvPr id="7" name="Rectangle 6"/>
          <p:cNvSpPr/>
          <p:nvPr/>
        </p:nvSpPr>
        <p:spPr>
          <a:xfrm>
            <a:off x="141523" y="6508535"/>
            <a:ext cx="4572000" cy="246221"/>
          </a:xfrm>
          <a:prstGeom prst="rect">
            <a:avLst/>
          </a:prstGeom>
        </p:spPr>
        <p:txBody>
          <a:bodyPr>
            <a:spAutoFit/>
          </a:bodyPr>
          <a:lstStyle/>
          <a:p>
            <a:r>
              <a:rPr lang="en-US" sz="1000" dirty="0">
                <a:solidFill>
                  <a:schemeClr val="bg1"/>
                </a:solidFill>
              </a:rPr>
              <a:t>http://water.epa.gov/scitech/datait/tools/warsss/type.cfm</a:t>
            </a:r>
          </a:p>
        </p:txBody>
      </p:sp>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77390" y="1545247"/>
            <a:ext cx="3994682" cy="3890965"/>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50605">
            <a:off x="5080988" y="4116988"/>
            <a:ext cx="1857035" cy="2210756"/>
          </a:xfrm>
          <a:prstGeom prst="rect">
            <a:avLst/>
          </a:prstGeom>
        </p:spPr>
      </p:pic>
      <p:pic>
        <p:nvPicPr>
          <p:cNvPr id="4" name="media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01246" y="6025296"/>
            <a:ext cx="609600" cy="609600"/>
          </a:xfrm>
          <a:prstGeom prst="rect">
            <a:avLst/>
          </a:prstGeom>
        </p:spPr>
      </p:pic>
    </p:spTree>
    <p:extLst>
      <p:ext uri="{BB962C8B-B14F-4D97-AF65-F5344CB8AC3E}">
        <p14:creationId xmlns:p14="http://schemas.microsoft.com/office/powerpoint/2010/main" val="681066908"/>
      </p:ext>
    </p:extLst>
  </p:cSld>
  <p:clrMapOvr>
    <a:masterClrMapping/>
  </p:clrMapOvr>
  <mc:AlternateContent xmlns:mc="http://schemas.openxmlformats.org/markup-compatibility/2006" xmlns:p14="http://schemas.microsoft.com/office/powerpoint/2010/main">
    <mc:Choice Requires="p14">
      <p:transition spd="slow" p14:dur="2000" advTm="63574"/>
    </mc:Choice>
    <mc:Fallback xmlns="">
      <p:transition spd="slow" advTm="6357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0844" y="366839"/>
            <a:ext cx="4462818" cy="1219549"/>
          </a:xfrm>
          <a:prstGeom prst="rect">
            <a:avLst/>
          </a:prstGeom>
        </p:spPr>
        <p:txBody>
          <a:bodyPr vert="horz" lIns="91440" tIns="45720" rIns="91440" bIns="45720" rtlCol="0" anchor="b">
            <a:normAutofit lnSpcReduction="10000"/>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r>
              <a:rPr lang="en-US" dirty="0" smtClean="0">
                <a:solidFill>
                  <a:schemeClr val="accent2"/>
                </a:solidFill>
              </a:rPr>
              <a:t>What’s next?</a:t>
            </a:r>
          </a:p>
          <a:p>
            <a:endParaRPr lang="en-US" sz="2800" dirty="0" smtClean="0">
              <a:solidFill>
                <a:schemeClr val="accent2"/>
              </a:solidFill>
            </a:endParaRPr>
          </a:p>
          <a:p>
            <a:r>
              <a:rPr lang="en-US" sz="2800" dirty="0">
                <a:solidFill>
                  <a:schemeClr val="accent2"/>
                </a:solidFill>
              </a:rPr>
              <a:t>w</a:t>
            </a:r>
            <a:r>
              <a:rPr lang="en-US" sz="2800" dirty="0" smtClean="0">
                <a:solidFill>
                  <a:schemeClr val="accent2"/>
                </a:solidFill>
              </a:rPr>
              <a:t>atershed.uga.edu</a:t>
            </a:r>
            <a:endParaRPr lang="en-US" sz="2800" dirty="0">
              <a:solidFill>
                <a:schemeClr val="accent2"/>
              </a:solidFill>
            </a:endParaRP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622" y="1838112"/>
            <a:ext cx="2558722" cy="2472668"/>
          </a:xfrm>
          <a:prstGeom prst="rect">
            <a:avLst/>
          </a:prstGeom>
          <a:effectLst>
            <a:softEdge rad="31750"/>
          </a:effectLst>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211" y="4382595"/>
            <a:ext cx="2567133" cy="1925350"/>
          </a:xfrm>
          <a:prstGeom prst="rect">
            <a:avLst/>
          </a:prstGeom>
          <a:effectLst>
            <a:softEdge rad="31750"/>
          </a:effectLst>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5671" y="318886"/>
            <a:ext cx="2567133" cy="3991893"/>
          </a:xfrm>
          <a:prstGeom prst="rect">
            <a:avLst/>
          </a:prstGeom>
          <a:effectLst>
            <a:softEdge rad="31750"/>
          </a:effectLst>
        </p:spPr>
      </p:pic>
      <p:pic>
        <p:nvPicPr>
          <p:cNvPr id="8" name="Picture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728600" y="4393021"/>
            <a:ext cx="3673606" cy="1914924"/>
          </a:xfrm>
          <a:prstGeom prst="rect">
            <a:avLst/>
          </a:prstGeom>
          <a:effectLst>
            <a:softEdge rad="31750"/>
          </a:effectLst>
        </p:spPr>
      </p:pic>
      <p:pic>
        <p:nvPicPr>
          <p:cNvPr id="1026" name="Picture 2" descr="http://wyldecenter.org/wp-content/uploads/Olivia-photo.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489556" y="4378971"/>
            <a:ext cx="2563248" cy="192897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28600" y="1860483"/>
            <a:ext cx="3673606" cy="2450296"/>
          </a:xfrm>
          <a:prstGeom prst="rect">
            <a:avLst/>
          </a:prstGeom>
          <a:effectLst>
            <a:softEdge rad="31750"/>
          </a:effectLst>
        </p:spPr>
      </p:pic>
      <p:pic>
        <p:nvPicPr>
          <p:cNvPr id="3" name="media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54409" y="6003145"/>
            <a:ext cx="609600" cy="609600"/>
          </a:xfrm>
          <a:prstGeom prst="rect">
            <a:avLst/>
          </a:prstGeom>
        </p:spPr>
      </p:pic>
    </p:spTree>
    <p:extLst>
      <p:ext uri="{BB962C8B-B14F-4D97-AF65-F5344CB8AC3E}">
        <p14:creationId xmlns:p14="http://schemas.microsoft.com/office/powerpoint/2010/main" val="3462608841"/>
      </p:ext>
    </p:extLst>
  </p:cSld>
  <p:clrMapOvr>
    <a:masterClrMapping/>
  </p:clrMapOvr>
  <mc:AlternateContent xmlns:mc="http://schemas.openxmlformats.org/markup-compatibility/2006" xmlns:p14="http://schemas.microsoft.com/office/powerpoint/2010/main">
    <mc:Choice Requires="p14">
      <p:transition spd="slow" p14:dur="2000" advTm="47790"/>
    </mc:Choice>
    <mc:Fallback xmlns="">
      <p:transition spd="slow" advTm="4779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Freshwater is a Limited Resource!</a:t>
            </a:r>
            <a:endParaRPr lang="en-US" dirty="0"/>
          </a:p>
        </p:txBody>
      </p:sp>
      <p:pic>
        <p:nvPicPr>
          <p:cNvPr id="6146" name="Picture 2"/>
          <p:cNvPicPr>
            <a:picLocks noGrp="1" noChangeAspect="1" noChangeArrowheads="1"/>
          </p:cNvPicPr>
          <p:nvPr>
            <p:ph idx="1"/>
          </p:nvPr>
        </p:nvPicPr>
        <p:blipFill>
          <a:blip r:embed="rId5">
            <a:extLst>
              <a:ext uri="{28A0092B-C50C-407E-A947-70E740481C1C}">
                <a14:useLocalDpi xmlns:a14="http://schemas.microsoft.com/office/drawing/2010/main"/>
              </a:ext>
            </a:extLst>
          </a:blip>
          <a:srcRect/>
          <a:stretch>
            <a:fillRect/>
          </a:stretch>
        </p:blipFill>
        <p:spPr bwMode="auto">
          <a:xfrm>
            <a:off x="359664" y="1441237"/>
            <a:ext cx="8229600" cy="450056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37160" y="6544066"/>
            <a:ext cx="8229600" cy="246221"/>
          </a:xfrm>
          <a:prstGeom prst="rect">
            <a:avLst/>
          </a:prstGeom>
        </p:spPr>
        <p:txBody>
          <a:bodyPr wrap="square">
            <a:spAutoFit/>
          </a:bodyPr>
          <a:lstStyle/>
          <a:p>
            <a:r>
              <a:rPr lang="en-US" sz="1000" i="1" dirty="0">
                <a:solidFill>
                  <a:schemeClr val="bg1"/>
                </a:solidFill>
              </a:rPr>
              <a:t>The world’s </a:t>
            </a:r>
            <a:r>
              <a:rPr lang="en-US" sz="1000" i="1" dirty="0" smtClean="0">
                <a:solidFill>
                  <a:schemeClr val="bg1"/>
                </a:solidFill>
              </a:rPr>
              <a:t>freshwater resources</a:t>
            </a:r>
            <a:r>
              <a:rPr lang="en-US" sz="1000" i="1" dirty="0">
                <a:solidFill>
                  <a:schemeClr val="bg1"/>
                </a:solidFill>
              </a:rPr>
              <a:t>. Source: WBCSD (2009)</a:t>
            </a:r>
            <a:endParaRPr lang="en-US" sz="1000" dirty="0">
              <a:solidFill>
                <a:schemeClr val="bg1"/>
              </a:solidFill>
            </a:endParaRPr>
          </a:p>
        </p:txBody>
      </p:sp>
      <p:pic>
        <p:nvPicPr>
          <p:cNvPr id="3" name="media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6760" y="6077069"/>
            <a:ext cx="609600" cy="609600"/>
          </a:xfrm>
          <a:prstGeom prst="rect">
            <a:avLst/>
          </a:prstGeom>
        </p:spPr>
      </p:pic>
    </p:spTree>
    <p:extLst>
      <p:ext uri="{BB962C8B-B14F-4D97-AF65-F5344CB8AC3E}">
        <p14:creationId xmlns:p14="http://schemas.microsoft.com/office/powerpoint/2010/main" val="2959285653"/>
      </p:ext>
    </p:extLst>
  </p:cSld>
  <p:clrMapOvr>
    <a:masterClrMapping/>
  </p:clrMapOvr>
  <mc:AlternateContent xmlns:mc="http://schemas.openxmlformats.org/markup-compatibility/2006" xmlns:p14="http://schemas.microsoft.com/office/powerpoint/2010/main">
    <mc:Choice Requires="p14">
      <p:transition spd="slow" p14:dur="2000" advTm="18573"/>
    </mc:Choice>
    <mc:Fallback xmlns="">
      <p:transition spd="slow" advTm="1857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4294967295"/>
          </p:nvPr>
        </p:nvPicPr>
        <p:blipFill rotWithShape="1">
          <a:blip r:embed="rId5" cstate="screen">
            <a:extLst>
              <a:ext uri="{28A0092B-C50C-407E-A947-70E740481C1C}">
                <a14:useLocalDpi xmlns:a14="http://schemas.microsoft.com/office/drawing/2010/main"/>
              </a:ext>
            </a:extLst>
          </a:blip>
          <a:srcRect/>
          <a:stretch/>
        </p:blipFill>
        <p:spPr bwMode="auto">
          <a:xfrm>
            <a:off x="1509291" y="507331"/>
            <a:ext cx="6276748" cy="5588669"/>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6784" y="6304002"/>
            <a:ext cx="8229600" cy="553998"/>
          </a:xfrm>
          <a:prstGeom prst="rect">
            <a:avLst/>
          </a:prstGeom>
        </p:spPr>
        <p:txBody>
          <a:bodyPr wrap="square">
            <a:spAutoFit/>
          </a:bodyPr>
          <a:lstStyle/>
          <a:p>
            <a:r>
              <a:rPr lang="en-US" sz="1000" i="1" dirty="0" smtClean="0">
                <a:solidFill>
                  <a:schemeClr val="bg1"/>
                </a:solidFill>
              </a:rPr>
              <a:t>Modified from:</a:t>
            </a:r>
          </a:p>
          <a:p>
            <a:r>
              <a:rPr lang="en-US" sz="1000" i="1" dirty="0" smtClean="0">
                <a:solidFill>
                  <a:schemeClr val="bg1"/>
                </a:solidFill>
              </a:rPr>
              <a:t>Influences </a:t>
            </a:r>
            <a:r>
              <a:rPr lang="en-US" sz="1000" i="1" dirty="0">
                <a:solidFill>
                  <a:schemeClr val="bg1"/>
                </a:solidFill>
              </a:rPr>
              <a:t>on the water cycle in cities through sealed surfaces. Source: AUCKLAND CITY COUNCIL (2010</a:t>
            </a:r>
            <a:r>
              <a:rPr lang="en-US" sz="1000" i="1" dirty="0" smtClean="0">
                <a:solidFill>
                  <a:schemeClr val="bg1"/>
                </a:solidFill>
              </a:rPr>
              <a:t>)</a:t>
            </a:r>
          </a:p>
          <a:p>
            <a:r>
              <a:rPr lang="en-US" sz="1000" dirty="0">
                <a:solidFill>
                  <a:schemeClr val="bg1"/>
                </a:solidFill>
              </a:rPr>
              <a:t>http://www.sswm.info/category/concept/water-cycle</a:t>
            </a:r>
          </a:p>
        </p:txBody>
      </p:sp>
      <p:pic>
        <p:nvPicPr>
          <p:cNvPr id="3" name="media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5033" y="6143846"/>
            <a:ext cx="609600" cy="609600"/>
          </a:xfrm>
          <a:prstGeom prst="rect">
            <a:avLst/>
          </a:prstGeom>
        </p:spPr>
      </p:pic>
    </p:spTree>
    <p:extLst>
      <p:ext uri="{BB962C8B-B14F-4D97-AF65-F5344CB8AC3E}">
        <p14:creationId xmlns:p14="http://schemas.microsoft.com/office/powerpoint/2010/main" val="515578494"/>
      </p:ext>
    </p:extLst>
  </p:cSld>
  <p:clrMapOvr>
    <a:masterClrMapping/>
  </p:clrMapOvr>
  <mc:AlternateContent xmlns:mc="http://schemas.openxmlformats.org/markup-compatibility/2006" xmlns:p14="http://schemas.microsoft.com/office/powerpoint/2010/main">
    <mc:Choice Requires="p14">
      <p:transition spd="slow" p14:dur="2000" advTm="58681"/>
    </mc:Choice>
    <mc:Fallback xmlns="">
      <p:transition spd="slow" advTm="5868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119" y="661253"/>
            <a:ext cx="6209731" cy="2848862"/>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48167" y="3647044"/>
            <a:ext cx="5895833" cy="2691303"/>
          </a:xfrm>
          <a:prstGeom prst="rect">
            <a:avLst/>
          </a:prstGeom>
        </p:spPr>
      </p:pic>
      <p:sp>
        <p:nvSpPr>
          <p:cNvPr id="7" name="TextBox 6"/>
          <p:cNvSpPr txBox="1"/>
          <p:nvPr/>
        </p:nvSpPr>
        <p:spPr>
          <a:xfrm>
            <a:off x="6243850" y="2170272"/>
            <a:ext cx="2947918" cy="1200329"/>
          </a:xfrm>
          <a:prstGeom prst="rect">
            <a:avLst/>
          </a:prstGeom>
          <a:noFill/>
        </p:spPr>
        <p:txBody>
          <a:bodyPr wrap="square" rtlCol="0">
            <a:spAutoFit/>
          </a:bodyPr>
          <a:lstStyle/>
          <a:p>
            <a:r>
              <a:rPr lang="en-US" dirty="0" smtClean="0">
                <a:solidFill>
                  <a:schemeClr val="accent2"/>
                </a:solidFill>
                <a:sym typeface="Wingdings" panose="05000000000000000000" pitchFamily="2" charset="2"/>
              </a:rPr>
              <a:t> Natural infiltration leads to a high water table and plenty of water flowing in streams during dry weather</a:t>
            </a:r>
            <a:endParaRPr lang="en-US" dirty="0">
              <a:solidFill>
                <a:schemeClr val="accent2"/>
              </a:solidFill>
            </a:endParaRPr>
          </a:p>
        </p:txBody>
      </p:sp>
      <p:sp>
        <p:nvSpPr>
          <p:cNvPr id="8" name="TextBox 7"/>
          <p:cNvSpPr txBox="1"/>
          <p:nvPr/>
        </p:nvSpPr>
        <p:spPr>
          <a:xfrm>
            <a:off x="172720" y="5013015"/>
            <a:ext cx="2966265" cy="1200329"/>
          </a:xfrm>
          <a:prstGeom prst="rect">
            <a:avLst/>
          </a:prstGeom>
          <a:noFill/>
        </p:spPr>
        <p:txBody>
          <a:bodyPr wrap="square" rtlCol="0">
            <a:spAutoFit/>
          </a:bodyPr>
          <a:lstStyle/>
          <a:p>
            <a:pPr algn="r"/>
            <a:r>
              <a:rPr lang="en-US" dirty="0" smtClean="0">
                <a:solidFill>
                  <a:schemeClr val="accent2"/>
                </a:solidFill>
                <a:sym typeface="Wingdings" panose="05000000000000000000" pitchFamily="2" charset="2"/>
              </a:rPr>
              <a:t>Reduced infiltration leads to a lower water table and lower surface flow in streams during dry weather </a:t>
            </a:r>
            <a:endParaRPr lang="en-US" dirty="0">
              <a:solidFill>
                <a:schemeClr val="accent2"/>
              </a:solidFill>
            </a:endParaRPr>
          </a:p>
        </p:txBody>
      </p:sp>
      <p:sp>
        <p:nvSpPr>
          <p:cNvPr id="9" name="Title 1"/>
          <p:cNvSpPr txBox="1">
            <a:spLocks/>
          </p:cNvSpPr>
          <p:nvPr/>
        </p:nvSpPr>
        <p:spPr>
          <a:xfrm>
            <a:off x="6243850" y="1187557"/>
            <a:ext cx="2238234" cy="706272"/>
          </a:xfrm>
          <a:prstGeom prst="rect">
            <a:avLst/>
          </a:prstGeom>
        </p:spPr>
        <p:txBody>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r>
              <a:rPr lang="en-US" dirty="0" smtClean="0">
                <a:solidFill>
                  <a:schemeClr val="accent2"/>
                </a:solidFill>
              </a:rPr>
              <a:t>Infiltration</a:t>
            </a:r>
            <a:endParaRPr lang="en-US" dirty="0">
              <a:solidFill>
                <a:schemeClr val="accent2"/>
              </a:solidFill>
            </a:endParaRPr>
          </a:p>
        </p:txBody>
      </p:sp>
      <p:pic>
        <p:nvPicPr>
          <p:cNvPr id="3" name="media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71367" y="6243084"/>
            <a:ext cx="609600" cy="609600"/>
          </a:xfrm>
          <a:prstGeom prst="rect">
            <a:avLst/>
          </a:prstGeom>
        </p:spPr>
      </p:pic>
    </p:spTree>
    <p:extLst>
      <p:ext uri="{BB962C8B-B14F-4D97-AF65-F5344CB8AC3E}">
        <p14:creationId xmlns:p14="http://schemas.microsoft.com/office/powerpoint/2010/main" val="980213799"/>
      </p:ext>
    </p:extLst>
  </p:cSld>
  <p:clrMapOvr>
    <a:masterClrMapping/>
  </p:clrMapOvr>
  <mc:AlternateContent xmlns:mc="http://schemas.openxmlformats.org/markup-compatibility/2006" xmlns:p14="http://schemas.microsoft.com/office/powerpoint/2010/main">
    <mc:Choice Requires="p14">
      <p:transition spd="slow" p14:dur="2000" advTm="64716"/>
    </mc:Choice>
    <mc:Fallback xmlns="">
      <p:transition spd="slow" advTm="6471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858" y="1916191"/>
            <a:ext cx="4529941" cy="3397456"/>
          </a:xfrm>
          <a:prstGeom prst="rect">
            <a:avLst/>
          </a:prstGeom>
          <a:ln>
            <a:noFill/>
          </a:ln>
          <a:effectLst/>
        </p:spPr>
      </p:pic>
      <p:sp>
        <p:nvSpPr>
          <p:cNvPr id="3" name="Title 1"/>
          <p:cNvSpPr txBox="1">
            <a:spLocks/>
          </p:cNvSpPr>
          <p:nvPr/>
        </p:nvSpPr>
        <p:spPr>
          <a:xfrm>
            <a:off x="890662" y="1074403"/>
            <a:ext cx="3835022" cy="706272"/>
          </a:xfrm>
          <a:prstGeom prst="rect">
            <a:avLst/>
          </a:prstGeom>
        </p:spPr>
        <p:txBody>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r>
              <a:rPr lang="en-US" dirty="0" smtClean="0">
                <a:solidFill>
                  <a:schemeClr val="accent2"/>
                </a:solidFill>
              </a:rPr>
              <a:t>Headwater streams</a:t>
            </a:r>
            <a:endParaRPr lang="en-US" dirty="0">
              <a:solidFill>
                <a:schemeClr val="accent2"/>
              </a:solidFill>
            </a:endParaRPr>
          </a:p>
        </p:txBody>
      </p:sp>
      <p:sp>
        <p:nvSpPr>
          <p:cNvPr id="13" name="TextBox 12"/>
          <p:cNvSpPr txBox="1"/>
          <p:nvPr/>
        </p:nvSpPr>
        <p:spPr>
          <a:xfrm>
            <a:off x="1056052" y="5670240"/>
            <a:ext cx="3669632" cy="369332"/>
          </a:xfrm>
          <a:prstGeom prst="rect">
            <a:avLst/>
          </a:prstGeom>
          <a:noFill/>
        </p:spPr>
        <p:txBody>
          <a:bodyPr wrap="square" rtlCol="0">
            <a:spAutoFit/>
          </a:bodyPr>
          <a:lstStyle/>
          <a:p>
            <a:r>
              <a:rPr lang="en-US" dirty="0" smtClean="0">
                <a:solidFill>
                  <a:schemeClr val="accent2"/>
                </a:solidFill>
              </a:rPr>
              <a:t>Lilly Branch headwaters</a:t>
            </a:r>
            <a:endParaRPr lang="en-US" dirty="0">
              <a:solidFill>
                <a:schemeClr val="accent2"/>
              </a:solidFill>
            </a:endParaRPr>
          </a:p>
        </p:txBody>
      </p:sp>
      <p:cxnSp>
        <p:nvCxnSpPr>
          <p:cNvPr id="14" name="Straight Arrow Connector 13"/>
          <p:cNvCxnSpPr/>
          <p:nvPr/>
        </p:nvCxnSpPr>
        <p:spPr>
          <a:xfrm flipV="1">
            <a:off x="2217024" y="5405695"/>
            <a:ext cx="0" cy="26454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4284" y="962025"/>
            <a:ext cx="3873939" cy="5010150"/>
          </a:xfrm>
          <a:prstGeom prst="rect">
            <a:avLst/>
          </a:prstGeom>
        </p:spPr>
      </p:pic>
      <p:cxnSp>
        <p:nvCxnSpPr>
          <p:cNvPr id="12" name="Straight Arrow Connector 11"/>
          <p:cNvCxnSpPr/>
          <p:nvPr/>
        </p:nvCxnSpPr>
        <p:spPr>
          <a:xfrm flipH="1">
            <a:off x="8306859" y="1828442"/>
            <a:ext cx="108080" cy="105838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6610350" y="962025"/>
            <a:ext cx="1857375" cy="2038350"/>
          </a:xfrm>
          <a:custGeom>
            <a:avLst/>
            <a:gdLst>
              <a:gd name="connsiteX0" fmla="*/ 0 w 1819275"/>
              <a:gd name="connsiteY0" fmla="*/ 0 h 1885950"/>
              <a:gd name="connsiteX1" fmla="*/ 104775 w 1819275"/>
              <a:gd name="connsiteY1" fmla="*/ 47625 h 1885950"/>
              <a:gd name="connsiteX2" fmla="*/ 133350 w 1819275"/>
              <a:gd name="connsiteY2" fmla="*/ 66675 h 1885950"/>
              <a:gd name="connsiteX3" fmla="*/ 161925 w 1819275"/>
              <a:gd name="connsiteY3" fmla="*/ 85725 h 1885950"/>
              <a:gd name="connsiteX4" fmla="*/ 219075 w 1819275"/>
              <a:gd name="connsiteY4" fmla="*/ 142875 h 1885950"/>
              <a:gd name="connsiteX5" fmla="*/ 247650 w 1819275"/>
              <a:gd name="connsiteY5" fmla="*/ 171450 h 1885950"/>
              <a:gd name="connsiteX6" fmla="*/ 257175 w 1819275"/>
              <a:gd name="connsiteY6" fmla="*/ 200025 h 1885950"/>
              <a:gd name="connsiteX7" fmla="*/ 295275 w 1819275"/>
              <a:gd name="connsiteY7" fmla="*/ 257175 h 1885950"/>
              <a:gd name="connsiteX8" fmla="*/ 333375 w 1819275"/>
              <a:gd name="connsiteY8" fmla="*/ 314325 h 1885950"/>
              <a:gd name="connsiteX9" fmla="*/ 352425 w 1819275"/>
              <a:gd name="connsiteY9" fmla="*/ 342900 h 1885950"/>
              <a:gd name="connsiteX10" fmla="*/ 371475 w 1819275"/>
              <a:gd name="connsiteY10" fmla="*/ 371475 h 1885950"/>
              <a:gd name="connsiteX11" fmla="*/ 381000 w 1819275"/>
              <a:gd name="connsiteY11" fmla="*/ 400050 h 1885950"/>
              <a:gd name="connsiteX12" fmla="*/ 400050 w 1819275"/>
              <a:gd name="connsiteY12" fmla="*/ 428625 h 1885950"/>
              <a:gd name="connsiteX13" fmla="*/ 409575 w 1819275"/>
              <a:gd name="connsiteY13" fmla="*/ 457200 h 1885950"/>
              <a:gd name="connsiteX14" fmla="*/ 428625 w 1819275"/>
              <a:gd name="connsiteY14" fmla="*/ 485775 h 1885950"/>
              <a:gd name="connsiteX15" fmla="*/ 466725 w 1819275"/>
              <a:gd name="connsiteY15" fmla="*/ 619125 h 1885950"/>
              <a:gd name="connsiteX16" fmla="*/ 485775 w 1819275"/>
              <a:gd name="connsiteY16" fmla="*/ 676275 h 1885950"/>
              <a:gd name="connsiteX17" fmla="*/ 542925 w 1819275"/>
              <a:gd name="connsiteY17" fmla="*/ 762000 h 1885950"/>
              <a:gd name="connsiteX18" fmla="*/ 561975 w 1819275"/>
              <a:gd name="connsiteY18" fmla="*/ 790575 h 1885950"/>
              <a:gd name="connsiteX19" fmla="*/ 571500 w 1819275"/>
              <a:gd name="connsiteY19" fmla="*/ 819150 h 1885950"/>
              <a:gd name="connsiteX20" fmla="*/ 600075 w 1819275"/>
              <a:gd name="connsiteY20" fmla="*/ 838200 h 1885950"/>
              <a:gd name="connsiteX21" fmla="*/ 628650 w 1819275"/>
              <a:gd name="connsiteY21" fmla="*/ 895350 h 1885950"/>
              <a:gd name="connsiteX22" fmla="*/ 647700 w 1819275"/>
              <a:gd name="connsiteY22" fmla="*/ 952500 h 1885950"/>
              <a:gd name="connsiteX23" fmla="*/ 657225 w 1819275"/>
              <a:gd name="connsiteY23" fmla="*/ 981075 h 1885950"/>
              <a:gd name="connsiteX24" fmla="*/ 695325 w 1819275"/>
              <a:gd name="connsiteY24" fmla="*/ 1047750 h 1885950"/>
              <a:gd name="connsiteX25" fmla="*/ 704850 w 1819275"/>
              <a:gd name="connsiteY25" fmla="*/ 1076325 h 1885950"/>
              <a:gd name="connsiteX26" fmla="*/ 714375 w 1819275"/>
              <a:gd name="connsiteY26" fmla="*/ 1114425 h 1885950"/>
              <a:gd name="connsiteX27" fmla="*/ 733425 w 1819275"/>
              <a:gd name="connsiteY27" fmla="*/ 1143000 h 1885950"/>
              <a:gd name="connsiteX28" fmla="*/ 771525 w 1819275"/>
              <a:gd name="connsiteY28" fmla="*/ 1228725 h 1885950"/>
              <a:gd name="connsiteX29" fmla="*/ 800100 w 1819275"/>
              <a:gd name="connsiteY29" fmla="*/ 1247775 h 1885950"/>
              <a:gd name="connsiteX30" fmla="*/ 819150 w 1819275"/>
              <a:gd name="connsiteY30" fmla="*/ 1304925 h 1885950"/>
              <a:gd name="connsiteX31" fmla="*/ 866775 w 1819275"/>
              <a:gd name="connsiteY31" fmla="*/ 1390650 h 1885950"/>
              <a:gd name="connsiteX32" fmla="*/ 952500 w 1819275"/>
              <a:gd name="connsiteY32" fmla="*/ 1457325 h 1885950"/>
              <a:gd name="connsiteX33" fmla="*/ 1009650 w 1819275"/>
              <a:gd name="connsiteY33" fmla="*/ 1476375 h 1885950"/>
              <a:gd name="connsiteX34" fmla="*/ 1038225 w 1819275"/>
              <a:gd name="connsiteY34" fmla="*/ 1485900 h 1885950"/>
              <a:gd name="connsiteX35" fmla="*/ 1123950 w 1819275"/>
              <a:gd name="connsiteY35" fmla="*/ 1524000 h 1885950"/>
              <a:gd name="connsiteX36" fmla="*/ 1152525 w 1819275"/>
              <a:gd name="connsiteY36" fmla="*/ 1533525 h 1885950"/>
              <a:gd name="connsiteX37" fmla="*/ 1181100 w 1819275"/>
              <a:gd name="connsiteY37" fmla="*/ 1552575 h 1885950"/>
              <a:gd name="connsiteX38" fmla="*/ 1238250 w 1819275"/>
              <a:gd name="connsiteY38" fmla="*/ 1571625 h 1885950"/>
              <a:gd name="connsiteX39" fmla="*/ 1295400 w 1819275"/>
              <a:gd name="connsiteY39" fmla="*/ 1600200 h 1885950"/>
              <a:gd name="connsiteX40" fmla="*/ 1323975 w 1819275"/>
              <a:gd name="connsiteY40" fmla="*/ 1619250 h 1885950"/>
              <a:gd name="connsiteX41" fmla="*/ 1352550 w 1819275"/>
              <a:gd name="connsiteY41" fmla="*/ 1628775 h 1885950"/>
              <a:gd name="connsiteX42" fmla="*/ 1381125 w 1819275"/>
              <a:gd name="connsiteY42" fmla="*/ 1647825 h 1885950"/>
              <a:gd name="connsiteX43" fmla="*/ 1409700 w 1819275"/>
              <a:gd name="connsiteY43" fmla="*/ 1657350 h 1885950"/>
              <a:gd name="connsiteX44" fmla="*/ 1438275 w 1819275"/>
              <a:gd name="connsiteY44" fmla="*/ 1676400 h 1885950"/>
              <a:gd name="connsiteX45" fmla="*/ 1466850 w 1819275"/>
              <a:gd name="connsiteY45" fmla="*/ 1685925 h 1885950"/>
              <a:gd name="connsiteX46" fmla="*/ 1524000 w 1819275"/>
              <a:gd name="connsiteY46" fmla="*/ 1724025 h 1885950"/>
              <a:gd name="connsiteX47" fmla="*/ 1552575 w 1819275"/>
              <a:gd name="connsiteY47" fmla="*/ 1743075 h 1885950"/>
              <a:gd name="connsiteX48" fmla="*/ 1609725 w 1819275"/>
              <a:gd name="connsiteY48" fmla="*/ 1790700 h 1885950"/>
              <a:gd name="connsiteX49" fmla="*/ 1628775 w 1819275"/>
              <a:gd name="connsiteY49" fmla="*/ 1819275 h 1885950"/>
              <a:gd name="connsiteX50" fmla="*/ 1657350 w 1819275"/>
              <a:gd name="connsiteY50" fmla="*/ 1828800 h 1885950"/>
              <a:gd name="connsiteX51" fmla="*/ 1733550 w 1819275"/>
              <a:gd name="connsiteY51" fmla="*/ 1857375 h 1885950"/>
              <a:gd name="connsiteX52" fmla="*/ 1790700 w 1819275"/>
              <a:gd name="connsiteY52" fmla="*/ 1876425 h 1885950"/>
              <a:gd name="connsiteX53" fmla="*/ 1819275 w 1819275"/>
              <a:gd name="connsiteY53" fmla="*/ 1885950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819275" h="1885950">
                <a:moveTo>
                  <a:pt x="0" y="0"/>
                </a:moveTo>
                <a:cubicBezTo>
                  <a:pt x="70076" y="14015"/>
                  <a:pt x="34155" y="545"/>
                  <a:pt x="104775" y="47625"/>
                </a:cubicBezTo>
                <a:lnTo>
                  <a:pt x="133350" y="66675"/>
                </a:lnTo>
                <a:cubicBezTo>
                  <a:pt x="142875" y="73025"/>
                  <a:pt x="153830" y="77630"/>
                  <a:pt x="161925" y="85725"/>
                </a:cubicBezTo>
                <a:lnTo>
                  <a:pt x="219075" y="142875"/>
                </a:lnTo>
                <a:lnTo>
                  <a:pt x="247650" y="171450"/>
                </a:lnTo>
                <a:cubicBezTo>
                  <a:pt x="250825" y="180975"/>
                  <a:pt x="252299" y="191248"/>
                  <a:pt x="257175" y="200025"/>
                </a:cubicBezTo>
                <a:cubicBezTo>
                  <a:pt x="268294" y="220039"/>
                  <a:pt x="282575" y="238125"/>
                  <a:pt x="295275" y="257175"/>
                </a:cubicBezTo>
                <a:lnTo>
                  <a:pt x="333375" y="314325"/>
                </a:lnTo>
                <a:lnTo>
                  <a:pt x="352425" y="342900"/>
                </a:lnTo>
                <a:cubicBezTo>
                  <a:pt x="358775" y="352425"/>
                  <a:pt x="367855" y="360615"/>
                  <a:pt x="371475" y="371475"/>
                </a:cubicBezTo>
                <a:cubicBezTo>
                  <a:pt x="374650" y="381000"/>
                  <a:pt x="376510" y="391070"/>
                  <a:pt x="381000" y="400050"/>
                </a:cubicBezTo>
                <a:cubicBezTo>
                  <a:pt x="386120" y="410289"/>
                  <a:pt x="394930" y="418386"/>
                  <a:pt x="400050" y="428625"/>
                </a:cubicBezTo>
                <a:cubicBezTo>
                  <a:pt x="404540" y="437605"/>
                  <a:pt x="405085" y="448220"/>
                  <a:pt x="409575" y="457200"/>
                </a:cubicBezTo>
                <a:cubicBezTo>
                  <a:pt x="414695" y="467439"/>
                  <a:pt x="423976" y="475314"/>
                  <a:pt x="428625" y="485775"/>
                </a:cubicBezTo>
                <a:cubicBezTo>
                  <a:pt x="453086" y="540813"/>
                  <a:pt x="446544" y="558583"/>
                  <a:pt x="466725" y="619125"/>
                </a:cubicBezTo>
                <a:cubicBezTo>
                  <a:pt x="473075" y="638175"/>
                  <a:pt x="474636" y="659567"/>
                  <a:pt x="485775" y="676275"/>
                </a:cubicBezTo>
                <a:lnTo>
                  <a:pt x="542925" y="762000"/>
                </a:lnTo>
                <a:cubicBezTo>
                  <a:pt x="549275" y="771525"/>
                  <a:pt x="558355" y="779715"/>
                  <a:pt x="561975" y="790575"/>
                </a:cubicBezTo>
                <a:cubicBezTo>
                  <a:pt x="565150" y="800100"/>
                  <a:pt x="565228" y="811310"/>
                  <a:pt x="571500" y="819150"/>
                </a:cubicBezTo>
                <a:cubicBezTo>
                  <a:pt x="578651" y="828089"/>
                  <a:pt x="590550" y="831850"/>
                  <a:pt x="600075" y="838200"/>
                </a:cubicBezTo>
                <a:cubicBezTo>
                  <a:pt x="634813" y="942413"/>
                  <a:pt x="579411" y="784563"/>
                  <a:pt x="628650" y="895350"/>
                </a:cubicBezTo>
                <a:cubicBezTo>
                  <a:pt x="636805" y="913700"/>
                  <a:pt x="641350" y="933450"/>
                  <a:pt x="647700" y="952500"/>
                </a:cubicBezTo>
                <a:cubicBezTo>
                  <a:pt x="650875" y="962025"/>
                  <a:pt x="651656" y="972721"/>
                  <a:pt x="657225" y="981075"/>
                </a:cubicBezTo>
                <a:cubicBezTo>
                  <a:pt x="676357" y="1009773"/>
                  <a:pt x="680823" y="1013913"/>
                  <a:pt x="695325" y="1047750"/>
                </a:cubicBezTo>
                <a:cubicBezTo>
                  <a:pt x="699280" y="1056978"/>
                  <a:pt x="702092" y="1066671"/>
                  <a:pt x="704850" y="1076325"/>
                </a:cubicBezTo>
                <a:cubicBezTo>
                  <a:pt x="708446" y="1088912"/>
                  <a:pt x="709218" y="1102393"/>
                  <a:pt x="714375" y="1114425"/>
                </a:cubicBezTo>
                <a:cubicBezTo>
                  <a:pt x="718884" y="1124947"/>
                  <a:pt x="728776" y="1132539"/>
                  <a:pt x="733425" y="1143000"/>
                </a:cubicBezTo>
                <a:cubicBezTo>
                  <a:pt x="748515" y="1176953"/>
                  <a:pt x="745657" y="1202857"/>
                  <a:pt x="771525" y="1228725"/>
                </a:cubicBezTo>
                <a:cubicBezTo>
                  <a:pt x="779620" y="1236820"/>
                  <a:pt x="790575" y="1241425"/>
                  <a:pt x="800100" y="1247775"/>
                </a:cubicBezTo>
                <a:lnTo>
                  <a:pt x="819150" y="1304925"/>
                </a:lnTo>
                <a:cubicBezTo>
                  <a:pt x="831128" y="1340858"/>
                  <a:pt x="834023" y="1357898"/>
                  <a:pt x="866775" y="1390650"/>
                </a:cubicBezTo>
                <a:cubicBezTo>
                  <a:pt x="891430" y="1415305"/>
                  <a:pt x="918321" y="1445932"/>
                  <a:pt x="952500" y="1457325"/>
                </a:cubicBezTo>
                <a:lnTo>
                  <a:pt x="1009650" y="1476375"/>
                </a:lnTo>
                <a:cubicBezTo>
                  <a:pt x="1019175" y="1479550"/>
                  <a:pt x="1029871" y="1480331"/>
                  <a:pt x="1038225" y="1485900"/>
                </a:cubicBezTo>
                <a:cubicBezTo>
                  <a:pt x="1083508" y="1516089"/>
                  <a:pt x="1055940" y="1501330"/>
                  <a:pt x="1123950" y="1524000"/>
                </a:cubicBezTo>
                <a:cubicBezTo>
                  <a:pt x="1133475" y="1527175"/>
                  <a:pt x="1144171" y="1527956"/>
                  <a:pt x="1152525" y="1533525"/>
                </a:cubicBezTo>
                <a:cubicBezTo>
                  <a:pt x="1162050" y="1539875"/>
                  <a:pt x="1170639" y="1547926"/>
                  <a:pt x="1181100" y="1552575"/>
                </a:cubicBezTo>
                <a:cubicBezTo>
                  <a:pt x="1199450" y="1560730"/>
                  <a:pt x="1221542" y="1560486"/>
                  <a:pt x="1238250" y="1571625"/>
                </a:cubicBezTo>
                <a:cubicBezTo>
                  <a:pt x="1320142" y="1626220"/>
                  <a:pt x="1216530" y="1560765"/>
                  <a:pt x="1295400" y="1600200"/>
                </a:cubicBezTo>
                <a:cubicBezTo>
                  <a:pt x="1305639" y="1605320"/>
                  <a:pt x="1313736" y="1614130"/>
                  <a:pt x="1323975" y="1619250"/>
                </a:cubicBezTo>
                <a:cubicBezTo>
                  <a:pt x="1332955" y="1623740"/>
                  <a:pt x="1343570" y="1624285"/>
                  <a:pt x="1352550" y="1628775"/>
                </a:cubicBezTo>
                <a:cubicBezTo>
                  <a:pt x="1362789" y="1633895"/>
                  <a:pt x="1370886" y="1642705"/>
                  <a:pt x="1381125" y="1647825"/>
                </a:cubicBezTo>
                <a:cubicBezTo>
                  <a:pt x="1390105" y="1652315"/>
                  <a:pt x="1400720" y="1652860"/>
                  <a:pt x="1409700" y="1657350"/>
                </a:cubicBezTo>
                <a:cubicBezTo>
                  <a:pt x="1419939" y="1662470"/>
                  <a:pt x="1428036" y="1671280"/>
                  <a:pt x="1438275" y="1676400"/>
                </a:cubicBezTo>
                <a:cubicBezTo>
                  <a:pt x="1447255" y="1680890"/>
                  <a:pt x="1458073" y="1681049"/>
                  <a:pt x="1466850" y="1685925"/>
                </a:cubicBezTo>
                <a:cubicBezTo>
                  <a:pt x="1486864" y="1697044"/>
                  <a:pt x="1504950" y="1711325"/>
                  <a:pt x="1524000" y="1724025"/>
                </a:cubicBezTo>
                <a:cubicBezTo>
                  <a:pt x="1533525" y="1730375"/>
                  <a:pt x="1544480" y="1734980"/>
                  <a:pt x="1552575" y="1743075"/>
                </a:cubicBezTo>
                <a:cubicBezTo>
                  <a:pt x="1589245" y="1779745"/>
                  <a:pt x="1569942" y="1764178"/>
                  <a:pt x="1609725" y="1790700"/>
                </a:cubicBezTo>
                <a:cubicBezTo>
                  <a:pt x="1616075" y="1800225"/>
                  <a:pt x="1619836" y="1812124"/>
                  <a:pt x="1628775" y="1819275"/>
                </a:cubicBezTo>
                <a:cubicBezTo>
                  <a:pt x="1636615" y="1825547"/>
                  <a:pt x="1648122" y="1824845"/>
                  <a:pt x="1657350" y="1828800"/>
                </a:cubicBezTo>
                <a:cubicBezTo>
                  <a:pt x="1756712" y="1871384"/>
                  <a:pt x="1635989" y="1828107"/>
                  <a:pt x="1733550" y="1857375"/>
                </a:cubicBezTo>
                <a:cubicBezTo>
                  <a:pt x="1752784" y="1863145"/>
                  <a:pt x="1771650" y="1870075"/>
                  <a:pt x="1790700" y="1876425"/>
                </a:cubicBezTo>
                <a:lnTo>
                  <a:pt x="1819275" y="1885950"/>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673152" y="3145809"/>
            <a:ext cx="156949" cy="272955"/>
          </a:xfrm>
          <a:custGeom>
            <a:avLst/>
            <a:gdLst>
              <a:gd name="connsiteX0" fmla="*/ 0 w 156949"/>
              <a:gd name="connsiteY0" fmla="*/ 0 h 272955"/>
              <a:gd name="connsiteX1" fmla="*/ 34120 w 156949"/>
              <a:gd name="connsiteY1" fmla="*/ 34119 h 272955"/>
              <a:gd name="connsiteX2" fmla="*/ 54591 w 156949"/>
              <a:gd name="connsiteY2" fmla="*/ 47767 h 272955"/>
              <a:gd name="connsiteX3" fmla="*/ 75063 w 156949"/>
              <a:gd name="connsiteY3" fmla="*/ 88710 h 272955"/>
              <a:gd name="connsiteX4" fmla="*/ 88711 w 156949"/>
              <a:gd name="connsiteY4" fmla="*/ 109182 h 272955"/>
              <a:gd name="connsiteX5" fmla="*/ 95535 w 156949"/>
              <a:gd name="connsiteY5" fmla="*/ 129654 h 272955"/>
              <a:gd name="connsiteX6" fmla="*/ 109182 w 156949"/>
              <a:gd name="connsiteY6" fmla="*/ 150125 h 272955"/>
              <a:gd name="connsiteX7" fmla="*/ 129654 w 156949"/>
              <a:gd name="connsiteY7" fmla="*/ 218364 h 272955"/>
              <a:gd name="connsiteX8" fmla="*/ 143302 w 156949"/>
              <a:gd name="connsiteY8" fmla="*/ 259307 h 272955"/>
              <a:gd name="connsiteX9" fmla="*/ 156949 w 156949"/>
              <a:gd name="connsiteY9" fmla="*/ 272955 h 27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949" h="272955">
                <a:moveTo>
                  <a:pt x="0" y="0"/>
                </a:moveTo>
                <a:cubicBezTo>
                  <a:pt x="11373" y="11373"/>
                  <a:pt x="22015" y="23528"/>
                  <a:pt x="34120" y="34119"/>
                </a:cubicBezTo>
                <a:cubicBezTo>
                  <a:pt x="40292" y="39519"/>
                  <a:pt x="48792" y="41968"/>
                  <a:pt x="54591" y="47767"/>
                </a:cubicBezTo>
                <a:cubicBezTo>
                  <a:pt x="74148" y="67324"/>
                  <a:pt x="63962" y="66509"/>
                  <a:pt x="75063" y="88710"/>
                </a:cubicBezTo>
                <a:cubicBezTo>
                  <a:pt x="78731" y="96046"/>
                  <a:pt x="85043" y="101846"/>
                  <a:pt x="88711" y="109182"/>
                </a:cubicBezTo>
                <a:cubicBezTo>
                  <a:pt x="91928" y="115616"/>
                  <a:pt x="92318" y="123220"/>
                  <a:pt x="95535" y="129654"/>
                </a:cubicBezTo>
                <a:cubicBezTo>
                  <a:pt x="99203" y="136989"/>
                  <a:pt x="105851" y="142631"/>
                  <a:pt x="109182" y="150125"/>
                </a:cubicBezTo>
                <a:cubicBezTo>
                  <a:pt x="124029" y="183532"/>
                  <a:pt x="120492" y="187826"/>
                  <a:pt x="129654" y="218364"/>
                </a:cubicBezTo>
                <a:cubicBezTo>
                  <a:pt x="133788" y="232143"/>
                  <a:pt x="133130" y="249134"/>
                  <a:pt x="143302" y="259307"/>
                </a:cubicBezTo>
                <a:lnTo>
                  <a:pt x="156949" y="272955"/>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8382000" y="4032913"/>
            <a:ext cx="413982" cy="1939262"/>
          </a:xfrm>
          <a:custGeom>
            <a:avLst/>
            <a:gdLst>
              <a:gd name="connsiteX0" fmla="*/ 429999 w 429999"/>
              <a:gd name="connsiteY0" fmla="*/ 0 h 1801505"/>
              <a:gd name="connsiteX1" fmla="*/ 395880 w 429999"/>
              <a:gd name="connsiteY1" fmla="*/ 54591 h 1801505"/>
              <a:gd name="connsiteX2" fmla="*/ 382232 w 429999"/>
              <a:gd name="connsiteY2" fmla="*/ 136478 h 1801505"/>
              <a:gd name="connsiteX3" fmla="*/ 368584 w 429999"/>
              <a:gd name="connsiteY3" fmla="*/ 156950 h 1801505"/>
              <a:gd name="connsiteX4" fmla="*/ 361760 w 429999"/>
              <a:gd name="connsiteY4" fmla="*/ 177421 h 1801505"/>
              <a:gd name="connsiteX5" fmla="*/ 334465 w 429999"/>
              <a:gd name="connsiteY5" fmla="*/ 218365 h 1801505"/>
              <a:gd name="connsiteX6" fmla="*/ 320817 w 429999"/>
              <a:gd name="connsiteY6" fmla="*/ 238836 h 1801505"/>
              <a:gd name="connsiteX7" fmla="*/ 293521 w 429999"/>
              <a:gd name="connsiteY7" fmla="*/ 279780 h 1801505"/>
              <a:gd name="connsiteX8" fmla="*/ 266226 w 429999"/>
              <a:gd name="connsiteY8" fmla="*/ 320723 h 1801505"/>
              <a:gd name="connsiteX9" fmla="*/ 245754 w 429999"/>
              <a:gd name="connsiteY9" fmla="*/ 361666 h 1801505"/>
              <a:gd name="connsiteX10" fmla="*/ 238930 w 429999"/>
              <a:gd name="connsiteY10" fmla="*/ 395786 h 1801505"/>
              <a:gd name="connsiteX11" fmla="*/ 232107 w 429999"/>
              <a:gd name="connsiteY11" fmla="*/ 416257 h 1801505"/>
              <a:gd name="connsiteX12" fmla="*/ 225283 w 429999"/>
              <a:gd name="connsiteY12" fmla="*/ 443553 h 1801505"/>
              <a:gd name="connsiteX13" fmla="*/ 218459 w 429999"/>
              <a:gd name="connsiteY13" fmla="*/ 511791 h 1801505"/>
              <a:gd name="connsiteX14" fmla="*/ 211635 w 429999"/>
              <a:gd name="connsiteY14" fmla="*/ 532263 h 1801505"/>
              <a:gd name="connsiteX15" fmla="*/ 218459 w 429999"/>
              <a:gd name="connsiteY15" fmla="*/ 600502 h 1801505"/>
              <a:gd name="connsiteX16" fmla="*/ 211635 w 429999"/>
              <a:gd name="connsiteY16" fmla="*/ 757451 h 1801505"/>
              <a:gd name="connsiteX17" fmla="*/ 204811 w 429999"/>
              <a:gd name="connsiteY17" fmla="*/ 777923 h 1801505"/>
              <a:gd name="connsiteX18" fmla="*/ 197987 w 429999"/>
              <a:gd name="connsiteY18" fmla="*/ 812042 h 1801505"/>
              <a:gd name="connsiteX19" fmla="*/ 184339 w 429999"/>
              <a:gd name="connsiteY19" fmla="*/ 832514 h 1801505"/>
              <a:gd name="connsiteX20" fmla="*/ 177516 w 429999"/>
              <a:gd name="connsiteY20" fmla="*/ 873457 h 1801505"/>
              <a:gd name="connsiteX21" fmla="*/ 170692 w 429999"/>
              <a:gd name="connsiteY21" fmla="*/ 928048 h 1801505"/>
              <a:gd name="connsiteX22" fmla="*/ 157044 w 429999"/>
              <a:gd name="connsiteY22" fmla="*/ 948520 h 1801505"/>
              <a:gd name="connsiteX23" fmla="*/ 150220 w 429999"/>
              <a:gd name="connsiteY23" fmla="*/ 968991 h 1801505"/>
              <a:gd name="connsiteX24" fmla="*/ 136572 w 429999"/>
              <a:gd name="connsiteY24" fmla="*/ 989463 h 1801505"/>
              <a:gd name="connsiteX25" fmla="*/ 116101 w 429999"/>
              <a:gd name="connsiteY25" fmla="*/ 1030406 h 1801505"/>
              <a:gd name="connsiteX26" fmla="*/ 102453 w 429999"/>
              <a:gd name="connsiteY26" fmla="*/ 1180532 h 1801505"/>
              <a:gd name="connsiteX27" fmla="*/ 109277 w 429999"/>
              <a:gd name="connsiteY27" fmla="*/ 1207827 h 1801505"/>
              <a:gd name="connsiteX28" fmla="*/ 143396 w 429999"/>
              <a:gd name="connsiteY28" fmla="*/ 1248771 h 1801505"/>
              <a:gd name="connsiteX29" fmla="*/ 122924 w 429999"/>
              <a:gd name="connsiteY29" fmla="*/ 1371600 h 1801505"/>
              <a:gd name="connsiteX30" fmla="*/ 109277 w 429999"/>
              <a:gd name="connsiteY30" fmla="*/ 1392072 h 1801505"/>
              <a:gd name="connsiteX31" fmla="*/ 102453 w 429999"/>
              <a:gd name="connsiteY31" fmla="*/ 1446663 h 1801505"/>
              <a:gd name="connsiteX32" fmla="*/ 95629 w 429999"/>
              <a:gd name="connsiteY32" fmla="*/ 1467135 h 1801505"/>
              <a:gd name="connsiteX33" fmla="*/ 75157 w 429999"/>
              <a:gd name="connsiteY33" fmla="*/ 1542197 h 1801505"/>
              <a:gd name="connsiteX34" fmla="*/ 47862 w 429999"/>
              <a:gd name="connsiteY34" fmla="*/ 1603612 h 1801505"/>
              <a:gd name="connsiteX35" fmla="*/ 34214 w 429999"/>
              <a:gd name="connsiteY35" fmla="*/ 1644556 h 1801505"/>
              <a:gd name="connsiteX36" fmla="*/ 27390 w 429999"/>
              <a:gd name="connsiteY36" fmla="*/ 1665027 h 1801505"/>
              <a:gd name="connsiteX37" fmla="*/ 20566 w 429999"/>
              <a:gd name="connsiteY37" fmla="*/ 1719618 h 1801505"/>
              <a:gd name="connsiteX38" fmla="*/ 13742 w 429999"/>
              <a:gd name="connsiteY38" fmla="*/ 1740090 h 1801505"/>
              <a:gd name="connsiteX39" fmla="*/ 6918 w 429999"/>
              <a:gd name="connsiteY39" fmla="*/ 1767386 h 1801505"/>
              <a:gd name="connsiteX40" fmla="*/ 95 w 429999"/>
              <a:gd name="connsiteY40" fmla="*/ 1801505 h 180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9999" h="1801505">
                <a:moveTo>
                  <a:pt x="429999" y="0"/>
                </a:moveTo>
                <a:cubicBezTo>
                  <a:pt x="418626" y="18197"/>
                  <a:pt x="398250" y="33264"/>
                  <a:pt x="395880" y="54591"/>
                </a:cubicBezTo>
                <a:cubicBezTo>
                  <a:pt x="393718" y="74050"/>
                  <a:pt x="393664" y="113614"/>
                  <a:pt x="382232" y="136478"/>
                </a:cubicBezTo>
                <a:cubicBezTo>
                  <a:pt x="378564" y="143814"/>
                  <a:pt x="372252" y="149614"/>
                  <a:pt x="368584" y="156950"/>
                </a:cubicBezTo>
                <a:cubicBezTo>
                  <a:pt x="365367" y="163383"/>
                  <a:pt x="365253" y="171133"/>
                  <a:pt x="361760" y="177421"/>
                </a:cubicBezTo>
                <a:cubicBezTo>
                  <a:pt x="353794" y="191760"/>
                  <a:pt x="343564" y="204717"/>
                  <a:pt x="334465" y="218365"/>
                </a:cubicBezTo>
                <a:lnTo>
                  <a:pt x="320817" y="238836"/>
                </a:lnTo>
                <a:cubicBezTo>
                  <a:pt x="307766" y="277989"/>
                  <a:pt x="323339" y="241442"/>
                  <a:pt x="293521" y="279780"/>
                </a:cubicBezTo>
                <a:cubicBezTo>
                  <a:pt x="283451" y="292727"/>
                  <a:pt x="271413" y="305162"/>
                  <a:pt x="266226" y="320723"/>
                </a:cubicBezTo>
                <a:cubicBezTo>
                  <a:pt x="256808" y="348975"/>
                  <a:pt x="263392" y="335209"/>
                  <a:pt x="245754" y="361666"/>
                </a:cubicBezTo>
                <a:cubicBezTo>
                  <a:pt x="243479" y="373039"/>
                  <a:pt x="241743" y="384534"/>
                  <a:pt x="238930" y="395786"/>
                </a:cubicBezTo>
                <a:cubicBezTo>
                  <a:pt x="237186" y="402764"/>
                  <a:pt x="234083" y="409341"/>
                  <a:pt x="232107" y="416257"/>
                </a:cubicBezTo>
                <a:cubicBezTo>
                  <a:pt x="229531" y="425275"/>
                  <a:pt x="227558" y="434454"/>
                  <a:pt x="225283" y="443553"/>
                </a:cubicBezTo>
                <a:cubicBezTo>
                  <a:pt x="223008" y="466299"/>
                  <a:pt x="221935" y="489197"/>
                  <a:pt x="218459" y="511791"/>
                </a:cubicBezTo>
                <a:cubicBezTo>
                  <a:pt x="217365" y="518900"/>
                  <a:pt x="211635" y="525070"/>
                  <a:pt x="211635" y="532263"/>
                </a:cubicBezTo>
                <a:cubicBezTo>
                  <a:pt x="211635" y="555123"/>
                  <a:pt x="216184" y="577756"/>
                  <a:pt x="218459" y="600502"/>
                </a:cubicBezTo>
                <a:cubicBezTo>
                  <a:pt x="216184" y="652818"/>
                  <a:pt x="215651" y="705239"/>
                  <a:pt x="211635" y="757451"/>
                </a:cubicBezTo>
                <a:cubicBezTo>
                  <a:pt x="211083" y="764623"/>
                  <a:pt x="206556" y="770945"/>
                  <a:pt x="204811" y="777923"/>
                </a:cubicBezTo>
                <a:cubicBezTo>
                  <a:pt x="201998" y="789175"/>
                  <a:pt x="202059" y="801182"/>
                  <a:pt x="197987" y="812042"/>
                </a:cubicBezTo>
                <a:cubicBezTo>
                  <a:pt x="195107" y="819721"/>
                  <a:pt x="188888" y="825690"/>
                  <a:pt x="184339" y="832514"/>
                </a:cubicBezTo>
                <a:cubicBezTo>
                  <a:pt x="182065" y="846162"/>
                  <a:pt x="179473" y="859760"/>
                  <a:pt x="177516" y="873457"/>
                </a:cubicBezTo>
                <a:cubicBezTo>
                  <a:pt x="174923" y="891611"/>
                  <a:pt x="175517" y="910356"/>
                  <a:pt x="170692" y="928048"/>
                </a:cubicBezTo>
                <a:cubicBezTo>
                  <a:pt x="168534" y="935960"/>
                  <a:pt x="160712" y="941184"/>
                  <a:pt x="157044" y="948520"/>
                </a:cubicBezTo>
                <a:cubicBezTo>
                  <a:pt x="153827" y="954953"/>
                  <a:pt x="153437" y="962558"/>
                  <a:pt x="150220" y="968991"/>
                </a:cubicBezTo>
                <a:cubicBezTo>
                  <a:pt x="146552" y="976327"/>
                  <a:pt x="140240" y="982127"/>
                  <a:pt x="136572" y="989463"/>
                </a:cubicBezTo>
                <a:cubicBezTo>
                  <a:pt x="108319" y="1045970"/>
                  <a:pt x="155213" y="971736"/>
                  <a:pt x="116101" y="1030406"/>
                </a:cubicBezTo>
                <a:cubicBezTo>
                  <a:pt x="103928" y="1091273"/>
                  <a:pt x="102453" y="1090473"/>
                  <a:pt x="102453" y="1180532"/>
                </a:cubicBezTo>
                <a:cubicBezTo>
                  <a:pt x="102453" y="1189910"/>
                  <a:pt x="105583" y="1199207"/>
                  <a:pt x="109277" y="1207827"/>
                </a:cubicBezTo>
                <a:cubicBezTo>
                  <a:pt x="116403" y="1224455"/>
                  <a:pt x="131097" y="1236472"/>
                  <a:pt x="143396" y="1248771"/>
                </a:cubicBezTo>
                <a:cubicBezTo>
                  <a:pt x="141445" y="1272185"/>
                  <a:pt x="142047" y="1342914"/>
                  <a:pt x="122924" y="1371600"/>
                </a:cubicBezTo>
                <a:lnTo>
                  <a:pt x="109277" y="1392072"/>
                </a:lnTo>
                <a:cubicBezTo>
                  <a:pt x="107002" y="1410269"/>
                  <a:pt x="105734" y="1428620"/>
                  <a:pt x="102453" y="1446663"/>
                </a:cubicBezTo>
                <a:cubicBezTo>
                  <a:pt x="101166" y="1453740"/>
                  <a:pt x="96916" y="1460058"/>
                  <a:pt x="95629" y="1467135"/>
                </a:cubicBezTo>
                <a:cubicBezTo>
                  <a:pt x="82887" y="1537214"/>
                  <a:pt x="101169" y="1503180"/>
                  <a:pt x="75157" y="1542197"/>
                </a:cubicBezTo>
                <a:cubicBezTo>
                  <a:pt x="58917" y="1590921"/>
                  <a:pt x="69490" y="1571171"/>
                  <a:pt x="47862" y="1603612"/>
                </a:cubicBezTo>
                <a:lnTo>
                  <a:pt x="34214" y="1644556"/>
                </a:lnTo>
                <a:lnTo>
                  <a:pt x="27390" y="1665027"/>
                </a:lnTo>
                <a:cubicBezTo>
                  <a:pt x="25115" y="1683224"/>
                  <a:pt x="23847" y="1701575"/>
                  <a:pt x="20566" y="1719618"/>
                </a:cubicBezTo>
                <a:cubicBezTo>
                  <a:pt x="19279" y="1726695"/>
                  <a:pt x="15718" y="1733174"/>
                  <a:pt x="13742" y="1740090"/>
                </a:cubicBezTo>
                <a:cubicBezTo>
                  <a:pt x="11165" y="1749108"/>
                  <a:pt x="9494" y="1758368"/>
                  <a:pt x="6918" y="1767386"/>
                </a:cubicBezTo>
                <a:cubicBezTo>
                  <a:pt x="-1343" y="1796303"/>
                  <a:pt x="95" y="1778052"/>
                  <a:pt x="95" y="1801505"/>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rot="3806958">
            <a:off x="6647246" y="2042008"/>
            <a:ext cx="1723426" cy="307777"/>
          </a:xfrm>
          <a:prstGeom prst="rect">
            <a:avLst/>
          </a:prstGeom>
          <a:noFill/>
        </p:spPr>
        <p:txBody>
          <a:bodyPr wrap="square" rtlCol="0">
            <a:spAutoFit/>
          </a:bodyPr>
          <a:lstStyle/>
          <a:p>
            <a:r>
              <a:rPr lang="en-US" sz="1400" dirty="0" smtClean="0">
                <a:solidFill>
                  <a:schemeClr val="bg1"/>
                </a:solidFill>
              </a:rPr>
              <a:t>North Oconee</a:t>
            </a:r>
            <a:endParaRPr lang="en-US" sz="1400" dirty="0">
              <a:solidFill>
                <a:schemeClr val="bg1"/>
              </a:solidFill>
            </a:endParaRPr>
          </a:p>
        </p:txBody>
      </p:sp>
      <p:sp>
        <p:nvSpPr>
          <p:cNvPr id="22" name="TextBox 21"/>
          <p:cNvSpPr txBox="1"/>
          <p:nvPr/>
        </p:nvSpPr>
        <p:spPr>
          <a:xfrm rot="20668597">
            <a:off x="7269637" y="2885561"/>
            <a:ext cx="1045369" cy="261610"/>
          </a:xfrm>
          <a:prstGeom prst="rect">
            <a:avLst/>
          </a:prstGeom>
          <a:noFill/>
        </p:spPr>
        <p:txBody>
          <a:bodyPr wrap="square" rtlCol="0">
            <a:spAutoFit/>
          </a:bodyPr>
          <a:lstStyle/>
          <a:p>
            <a:r>
              <a:rPr lang="en-US" sz="1100" dirty="0" smtClean="0">
                <a:solidFill>
                  <a:schemeClr val="bg1"/>
                </a:solidFill>
              </a:rPr>
              <a:t>Lilly Branch</a:t>
            </a:r>
            <a:endParaRPr lang="en-US" sz="1100" dirty="0">
              <a:solidFill>
                <a:schemeClr val="bg1"/>
              </a:solidFill>
            </a:endParaRPr>
          </a:p>
        </p:txBody>
      </p:sp>
      <p:pic>
        <p:nvPicPr>
          <p:cNvPr id="4" name="media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0899" y="6204442"/>
            <a:ext cx="609600" cy="609600"/>
          </a:xfrm>
          <a:prstGeom prst="rect">
            <a:avLst/>
          </a:prstGeom>
        </p:spPr>
      </p:pic>
    </p:spTree>
    <p:extLst>
      <p:ext uri="{BB962C8B-B14F-4D97-AF65-F5344CB8AC3E}">
        <p14:creationId xmlns:p14="http://schemas.microsoft.com/office/powerpoint/2010/main" val="1963333878"/>
      </p:ext>
    </p:extLst>
  </p:cSld>
  <p:clrMapOvr>
    <a:masterClrMapping/>
  </p:clrMapOvr>
  <mc:AlternateContent xmlns:mc="http://schemas.openxmlformats.org/markup-compatibility/2006" xmlns:p14="http://schemas.microsoft.com/office/powerpoint/2010/main">
    <mc:Choice Requires="p14">
      <p:transition spd="slow" p14:dur="2000" advTm="45794"/>
    </mc:Choice>
    <mc:Fallback xmlns="">
      <p:transition spd="slow" advTm="4579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621" y="975360"/>
            <a:ext cx="4733380" cy="716280"/>
          </a:xfrm>
        </p:spPr>
        <p:txBody>
          <a:bodyPr/>
          <a:lstStyle/>
          <a:p>
            <a:r>
              <a:rPr lang="en-US" dirty="0" smtClean="0">
                <a:solidFill>
                  <a:schemeClr val="accent2"/>
                </a:solidFill>
              </a:rPr>
              <a:t>What is a Watershed?</a:t>
            </a:r>
            <a:endParaRPr lang="en-US" dirty="0">
              <a:solidFill>
                <a:schemeClr val="accent2"/>
              </a:solidFill>
            </a:endParaRPr>
          </a:p>
        </p:txBody>
      </p:sp>
      <p:pic>
        <p:nvPicPr>
          <p:cNvPr id="9218" name="Picture 2" descr="http://www.cityofberkeley.info/uploadedImages/Public_Works/Level_3_-_Sewers_-_Storm/Graphic%201%20conceptualwatershed.gif"/>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18188"/>
          <a:stretch/>
        </p:blipFill>
        <p:spPr bwMode="auto">
          <a:xfrm>
            <a:off x="2052319" y="1888374"/>
            <a:ext cx="4876801" cy="3923298"/>
          </a:xfrm>
          <a:prstGeom prst="rect">
            <a:avLst/>
          </a:prstGeom>
          <a:noFill/>
          <a:effectLst>
            <a:softEdge rad="63500"/>
          </a:effectLst>
        </p:spPr>
      </p:pic>
      <p:sp>
        <p:nvSpPr>
          <p:cNvPr id="3" name="Rectangle 2"/>
          <p:cNvSpPr/>
          <p:nvPr/>
        </p:nvSpPr>
        <p:spPr>
          <a:xfrm>
            <a:off x="671149" y="5811672"/>
            <a:ext cx="8219440" cy="400110"/>
          </a:xfrm>
          <a:prstGeom prst="rect">
            <a:avLst/>
          </a:prstGeom>
        </p:spPr>
        <p:txBody>
          <a:bodyPr wrap="square">
            <a:spAutoFit/>
          </a:bodyPr>
          <a:lstStyle/>
          <a:p>
            <a:r>
              <a:rPr lang="en-US" sz="2000" b="1" dirty="0">
                <a:solidFill>
                  <a:schemeClr val="accent2"/>
                </a:solidFill>
              </a:rPr>
              <a:t>a</a:t>
            </a:r>
            <a:r>
              <a:rPr lang="en-US" sz="2000" b="1" dirty="0" smtClean="0">
                <a:solidFill>
                  <a:schemeClr val="accent2"/>
                </a:solidFill>
              </a:rPr>
              <a:t>n </a:t>
            </a:r>
            <a:r>
              <a:rPr lang="en-US" sz="2000" b="1" dirty="0">
                <a:solidFill>
                  <a:schemeClr val="accent2"/>
                </a:solidFill>
              </a:rPr>
              <a:t>area of </a:t>
            </a:r>
            <a:r>
              <a:rPr lang="en-US" sz="2000" b="1" dirty="0" smtClean="0">
                <a:solidFill>
                  <a:schemeClr val="accent2"/>
                </a:solidFill>
              </a:rPr>
              <a:t>land from which all water </a:t>
            </a:r>
            <a:r>
              <a:rPr lang="en-US" sz="2000" b="1" dirty="0">
                <a:solidFill>
                  <a:schemeClr val="accent2"/>
                </a:solidFill>
              </a:rPr>
              <a:t>drains into a particular stream or river</a:t>
            </a:r>
          </a:p>
        </p:txBody>
      </p:sp>
      <p:pic>
        <p:nvPicPr>
          <p:cNvPr id="4" name="media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4530" y="6211782"/>
            <a:ext cx="609600" cy="609600"/>
          </a:xfrm>
          <a:prstGeom prst="rect">
            <a:avLst/>
          </a:prstGeom>
        </p:spPr>
      </p:pic>
    </p:spTree>
    <p:extLst>
      <p:ext uri="{BB962C8B-B14F-4D97-AF65-F5344CB8AC3E}">
        <p14:creationId xmlns:p14="http://schemas.microsoft.com/office/powerpoint/2010/main" val="1252082878"/>
      </p:ext>
    </p:extLst>
  </p:cSld>
  <p:clrMapOvr>
    <a:masterClrMapping/>
  </p:clrMapOvr>
  <mc:AlternateContent xmlns:mc="http://schemas.openxmlformats.org/markup-compatibility/2006" xmlns:p14="http://schemas.microsoft.com/office/powerpoint/2010/main">
    <mc:Choice Requires="p14">
      <p:transition spd="slow" p14:dur="2000" advTm="26182"/>
    </mc:Choice>
    <mc:Fallback xmlns="">
      <p:transition spd="slow" advTm="2618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83733" y="1245953"/>
            <a:ext cx="6959600" cy="5019380"/>
            <a:chOff x="1371599" y="1405720"/>
            <a:chExt cx="6716351" cy="4804580"/>
          </a:xfrm>
        </p:grpSpPr>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71599" y="1428750"/>
              <a:ext cx="6716351" cy="4781550"/>
            </a:xfrm>
            <a:prstGeom prst="rect">
              <a:avLst/>
            </a:prstGeom>
            <a:effectLst>
              <a:softEdge rad="63500"/>
            </a:effectLst>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56346" y="1405720"/>
              <a:ext cx="5322627" cy="4012442"/>
            </a:xfrm>
            <a:prstGeom prst="rect">
              <a:avLst/>
            </a:prstGeom>
          </p:spPr>
        </p:pic>
      </p:grpSp>
      <p:sp>
        <p:nvSpPr>
          <p:cNvPr id="2" name="Title 1"/>
          <p:cNvSpPr>
            <a:spLocks noGrp="1"/>
          </p:cNvSpPr>
          <p:nvPr>
            <p:ph type="title"/>
          </p:nvPr>
        </p:nvSpPr>
        <p:spPr>
          <a:xfrm>
            <a:off x="2156346" y="626663"/>
            <a:ext cx="7543800" cy="581572"/>
          </a:xfrm>
        </p:spPr>
        <p:txBody>
          <a:bodyPr>
            <a:normAutofit/>
          </a:bodyPr>
          <a:lstStyle/>
          <a:p>
            <a:r>
              <a:rPr lang="en-US" dirty="0" smtClean="0">
                <a:solidFill>
                  <a:schemeClr val="bg1"/>
                </a:solidFill>
              </a:rPr>
              <a:t>UGA Campus Watersheds</a:t>
            </a:r>
            <a:endParaRPr lang="en-US" dirty="0">
              <a:solidFill>
                <a:schemeClr val="bg1"/>
              </a:solidFill>
            </a:endParaRPr>
          </a:p>
        </p:txBody>
      </p:sp>
      <p:cxnSp>
        <p:nvCxnSpPr>
          <p:cNvPr id="8" name="Straight Arrow Connector 7"/>
          <p:cNvCxnSpPr/>
          <p:nvPr/>
        </p:nvCxnSpPr>
        <p:spPr>
          <a:xfrm flipV="1">
            <a:off x="2038150" y="2510061"/>
            <a:ext cx="1535799" cy="50880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Content Placeholder 3"/>
          <p:cNvPicPr>
            <a:picLocks noGrp="1" noChangeAspect="1"/>
          </p:cNvPicPr>
          <p:nvPr>
            <p:ph idx="1"/>
          </p:nvPr>
        </p:nvPicPr>
        <p:blipFill rotWithShape="1">
          <a:blip r:embed="rId8" cstate="screen">
            <a:extLst>
              <a:ext uri="{28A0092B-C50C-407E-A947-70E740481C1C}">
                <a14:useLocalDpi xmlns:a14="http://schemas.microsoft.com/office/drawing/2010/main"/>
              </a:ext>
            </a:extLst>
          </a:blip>
          <a:srcRect/>
          <a:stretch/>
        </p:blipFill>
        <p:spPr>
          <a:xfrm>
            <a:off x="7390063" y="1265544"/>
            <a:ext cx="1753937" cy="1569311"/>
          </a:xfrm>
        </p:spPr>
      </p:pic>
      <p:sp>
        <p:nvSpPr>
          <p:cNvPr id="10" name="Rounded Rectangle 9"/>
          <p:cNvSpPr/>
          <p:nvPr/>
        </p:nvSpPr>
        <p:spPr>
          <a:xfrm>
            <a:off x="4686500" y="2060832"/>
            <a:ext cx="682389" cy="51953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edia7.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50103" y="6243084"/>
            <a:ext cx="609600" cy="609600"/>
          </a:xfrm>
          <a:prstGeom prst="rect">
            <a:avLst/>
          </a:prstGeom>
        </p:spPr>
      </p:pic>
    </p:spTree>
    <p:custDataLst>
      <p:tags r:id="rId1"/>
    </p:custDataLst>
    <p:extLst>
      <p:ext uri="{BB962C8B-B14F-4D97-AF65-F5344CB8AC3E}">
        <p14:creationId xmlns:p14="http://schemas.microsoft.com/office/powerpoint/2010/main" val="2902084121"/>
      </p:ext>
    </p:extLst>
  </p:cSld>
  <p:clrMapOvr>
    <a:masterClrMapping/>
  </p:clrMapOvr>
  <mc:AlternateContent xmlns:mc="http://schemas.openxmlformats.org/markup-compatibility/2006" xmlns:p14="http://schemas.microsoft.com/office/powerpoint/2010/main">
    <mc:Choice Requires="p14">
      <p:transition spd="slow" p14:dur="2000" advTm="51443"/>
    </mc:Choice>
    <mc:Fallback xmlns="">
      <p:transition spd="slow" advTm="5144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7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coastgis.marsci.uga.edu/summit/images/watershed.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86511" y="2466975"/>
            <a:ext cx="2924175" cy="387201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72816" y="1280429"/>
            <a:ext cx="3747134" cy="2943923"/>
          </a:xfrm>
          <a:prstGeom prst="rect">
            <a:avLst/>
          </a:prstGeom>
          <a:solidFill>
            <a:schemeClr val="bg1"/>
          </a:solidFill>
          <a:effectLst>
            <a:softEdge rad="63500"/>
          </a:effectLst>
        </p:spPr>
      </p:pic>
      <p:cxnSp>
        <p:nvCxnSpPr>
          <p:cNvPr id="7" name="Straight Connector 6"/>
          <p:cNvCxnSpPr/>
          <p:nvPr/>
        </p:nvCxnSpPr>
        <p:spPr>
          <a:xfrm>
            <a:off x="7136249" y="1367329"/>
            <a:ext cx="758380" cy="207151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945485" y="3663681"/>
            <a:ext cx="718123" cy="50814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 y="0"/>
            <a:ext cx="3759575" cy="2905126"/>
          </a:xfrm>
          <a:prstGeom prst="rect">
            <a:avLst/>
          </a:prstGeom>
          <a:effectLst>
            <a:softEdge rad="63500"/>
          </a:effectLst>
        </p:spPr>
      </p:pic>
      <p:cxnSp>
        <p:nvCxnSpPr>
          <p:cNvPr id="10" name="Straight Connector 9"/>
          <p:cNvCxnSpPr/>
          <p:nvPr/>
        </p:nvCxnSpPr>
        <p:spPr>
          <a:xfrm flipV="1">
            <a:off x="3553585" y="2786603"/>
            <a:ext cx="1792798" cy="2671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69396" y="120316"/>
            <a:ext cx="1842778" cy="24161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05201" y="4679294"/>
            <a:ext cx="4162424" cy="369332"/>
          </a:xfrm>
          <a:prstGeom prst="rect">
            <a:avLst/>
          </a:prstGeom>
          <a:noFill/>
        </p:spPr>
        <p:txBody>
          <a:bodyPr wrap="square" rtlCol="0">
            <a:spAutoFit/>
          </a:bodyPr>
          <a:lstStyle/>
          <a:p>
            <a:r>
              <a:rPr lang="en-US" dirty="0" smtClean="0">
                <a:solidFill>
                  <a:schemeClr val="accent2"/>
                </a:solidFill>
              </a:rPr>
              <a:t>Greater Altamaha Watershed System </a:t>
            </a:r>
            <a:r>
              <a:rPr lang="en-US" dirty="0" smtClean="0">
                <a:solidFill>
                  <a:schemeClr val="accent2"/>
                </a:solidFill>
                <a:sym typeface="Wingdings" panose="05000000000000000000" pitchFamily="2" charset="2"/>
              </a:rPr>
              <a:t></a:t>
            </a:r>
            <a:endParaRPr lang="en-US" dirty="0">
              <a:solidFill>
                <a:schemeClr val="accent2"/>
              </a:solidFill>
            </a:endParaRPr>
          </a:p>
        </p:txBody>
      </p:sp>
      <p:sp>
        <p:nvSpPr>
          <p:cNvPr id="14" name="TextBox 13"/>
          <p:cNvSpPr txBox="1"/>
          <p:nvPr/>
        </p:nvSpPr>
        <p:spPr>
          <a:xfrm>
            <a:off x="7136249" y="1804265"/>
            <a:ext cx="2028825" cy="646331"/>
          </a:xfrm>
          <a:prstGeom prst="rect">
            <a:avLst/>
          </a:prstGeom>
          <a:noFill/>
        </p:spPr>
        <p:txBody>
          <a:bodyPr wrap="square" rtlCol="0">
            <a:spAutoFit/>
          </a:bodyPr>
          <a:lstStyle/>
          <a:p>
            <a:r>
              <a:rPr lang="en-US" dirty="0" smtClean="0">
                <a:solidFill>
                  <a:schemeClr val="accent2"/>
                </a:solidFill>
                <a:sym typeface="Wingdings" panose="05000000000000000000" pitchFamily="2" charset="2"/>
              </a:rPr>
              <a:t> </a:t>
            </a:r>
            <a:r>
              <a:rPr lang="en-US" dirty="0" smtClean="0">
                <a:solidFill>
                  <a:schemeClr val="accent2"/>
                </a:solidFill>
              </a:rPr>
              <a:t>Athens-Clarke county watersheds</a:t>
            </a:r>
            <a:endParaRPr lang="en-US" dirty="0">
              <a:solidFill>
                <a:schemeClr val="accent2"/>
              </a:solidFill>
            </a:endParaRPr>
          </a:p>
        </p:txBody>
      </p:sp>
      <p:sp>
        <p:nvSpPr>
          <p:cNvPr id="16" name="TextBox 15"/>
          <p:cNvSpPr txBox="1"/>
          <p:nvPr/>
        </p:nvSpPr>
        <p:spPr>
          <a:xfrm>
            <a:off x="1194044" y="3102737"/>
            <a:ext cx="2650751" cy="646331"/>
          </a:xfrm>
          <a:prstGeom prst="rect">
            <a:avLst/>
          </a:prstGeom>
          <a:noFill/>
        </p:spPr>
        <p:txBody>
          <a:bodyPr wrap="square" rtlCol="0">
            <a:spAutoFit/>
          </a:bodyPr>
          <a:lstStyle/>
          <a:p>
            <a:r>
              <a:rPr lang="en-US" dirty="0" smtClean="0">
                <a:solidFill>
                  <a:schemeClr val="accent2"/>
                </a:solidFill>
              </a:rPr>
              <a:t>UGA campus </a:t>
            </a:r>
          </a:p>
          <a:p>
            <a:r>
              <a:rPr lang="en-US" dirty="0" smtClean="0">
                <a:solidFill>
                  <a:schemeClr val="accent2"/>
                </a:solidFill>
              </a:rPr>
              <a:t>watersheds</a:t>
            </a:r>
            <a:endParaRPr lang="en-US" dirty="0">
              <a:solidFill>
                <a:schemeClr val="accent2"/>
              </a:solidFill>
            </a:endParaRPr>
          </a:p>
        </p:txBody>
      </p:sp>
      <p:sp>
        <p:nvSpPr>
          <p:cNvPr id="17" name="Title 1"/>
          <p:cNvSpPr>
            <a:spLocks noGrp="1"/>
          </p:cNvSpPr>
          <p:nvPr>
            <p:ph type="title"/>
          </p:nvPr>
        </p:nvSpPr>
        <p:spPr>
          <a:xfrm>
            <a:off x="3962105" y="347617"/>
            <a:ext cx="5384426" cy="707894"/>
          </a:xfrm>
        </p:spPr>
        <p:txBody>
          <a:bodyPr>
            <a:normAutofit fontScale="90000"/>
          </a:bodyPr>
          <a:lstStyle/>
          <a:p>
            <a:r>
              <a:rPr lang="en-US" dirty="0" smtClean="0">
                <a:solidFill>
                  <a:schemeClr val="bg1"/>
                </a:solidFill>
              </a:rPr>
              <a:t>Watersheds at different scales</a:t>
            </a:r>
            <a:endParaRPr lang="en-US" dirty="0">
              <a:solidFill>
                <a:schemeClr val="bg1"/>
              </a:solidFill>
            </a:endParaRPr>
          </a:p>
        </p:txBody>
      </p:sp>
      <p:cxnSp>
        <p:nvCxnSpPr>
          <p:cNvPr id="24" name="Straight Arrow Connector 23"/>
          <p:cNvCxnSpPr/>
          <p:nvPr/>
        </p:nvCxnSpPr>
        <p:spPr>
          <a:xfrm flipV="1">
            <a:off x="2002320" y="2905126"/>
            <a:ext cx="0" cy="26454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293185" y="2497705"/>
            <a:ext cx="218989" cy="28774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7663608" y="3438839"/>
            <a:ext cx="231021" cy="22484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media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286307" y="6248400"/>
            <a:ext cx="609600" cy="609600"/>
          </a:xfrm>
          <a:prstGeom prst="rect">
            <a:avLst/>
          </a:prstGeom>
        </p:spPr>
      </p:pic>
    </p:spTree>
    <p:custDataLst>
      <p:tags r:id="rId1"/>
    </p:custDataLst>
    <p:extLst>
      <p:ext uri="{BB962C8B-B14F-4D97-AF65-F5344CB8AC3E}">
        <p14:creationId xmlns:p14="http://schemas.microsoft.com/office/powerpoint/2010/main" val="53558189"/>
      </p:ext>
    </p:extLst>
  </p:cSld>
  <p:clrMapOvr>
    <a:masterClrMapping/>
  </p:clrMapOvr>
  <mc:AlternateContent xmlns:mc="http://schemas.openxmlformats.org/markup-compatibility/2006" xmlns:p14="http://schemas.microsoft.com/office/powerpoint/2010/main">
    <mc:Choice Requires="p14">
      <p:transition spd="slow" p14:dur="2000" advTm="70122"/>
    </mc:Choice>
    <mc:Fallback xmlns="">
      <p:transition spd="slow" advTm="7012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276" y="643669"/>
            <a:ext cx="7543800" cy="547457"/>
          </a:xfrm>
        </p:spPr>
        <p:txBody>
          <a:bodyPr>
            <a:normAutofit fontScale="90000"/>
          </a:bodyPr>
          <a:lstStyle/>
          <a:p>
            <a:pPr algn="ctr"/>
            <a:r>
              <a:rPr lang="en-US" dirty="0" smtClean="0">
                <a:solidFill>
                  <a:schemeClr val="bg1"/>
                </a:solidFill>
              </a:rPr>
              <a:t>Major watersheds in Georgia</a:t>
            </a:r>
            <a:endParaRPr lang="en-US" dirty="0">
              <a:solidFill>
                <a:schemeClr val="bg1"/>
              </a:solidFill>
            </a:endParaRPr>
          </a:p>
        </p:txBody>
      </p:sp>
      <p:pic>
        <p:nvPicPr>
          <p:cNvPr id="4" name="Content Placeholder 3"/>
          <p:cNvPicPr>
            <a:picLocks noGrp="1" noChangeAspect="1"/>
          </p:cNvPicPr>
          <p:nvPr>
            <p:ph idx="1"/>
          </p:nvPr>
        </p:nvPicPr>
        <p:blipFill rotWithShape="1">
          <a:blip r:embed="rId5" cstate="screen">
            <a:extLst>
              <a:ext uri="{28A0092B-C50C-407E-A947-70E740481C1C}">
                <a14:useLocalDpi xmlns:a14="http://schemas.microsoft.com/office/drawing/2010/main"/>
              </a:ext>
            </a:extLst>
          </a:blip>
          <a:stretch/>
        </p:blipFill>
        <p:spPr>
          <a:xfrm>
            <a:off x="2499265" y="1191126"/>
            <a:ext cx="3817313" cy="4937251"/>
          </a:xfrm>
          <a:prstGeom prst="rect">
            <a:avLst/>
          </a:prstGeom>
          <a:effectLst>
            <a:softEdge rad="63500"/>
          </a:effectLst>
        </p:spPr>
      </p:pic>
      <p:cxnSp>
        <p:nvCxnSpPr>
          <p:cNvPr id="5" name="Straight Arrow Connector 4"/>
          <p:cNvCxnSpPr/>
          <p:nvPr/>
        </p:nvCxnSpPr>
        <p:spPr>
          <a:xfrm flipH="1">
            <a:off x="4407921" y="2007492"/>
            <a:ext cx="2535673" cy="85023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media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5042" y="6143847"/>
            <a:ext cx="609600" cy="609600"/>
          </a:xfrm>
          <a:prstGeom prst="rect">
            <a:avLst/>
          </a:prstGeom>
        </p:spPr>
      </p:pic>
    </p:spTree>
    <p:extLst>
      <p:ext uri="{BB962C8B-B14F-4D97-AF65-F5344CB8AC3E}">
        <p14:creationId xmlns:p14="http://schemas.microsoft.com/office/powerpoint/2010/main" val="1620439125"/>
      </p:ext>
    </p:extLst>
  </p:cSld>
  <p:clrMapOvr>
    <a:masterClrMapping/>
  </p:clrMapOvr>
  <mc:AlternateContent xmlns:mc="http://schemas.openxmlformats.org/markup-compatibility/2006" xmlns:p14="http://schemas.microsoft.com/office/powerpoint/2010/main">
    <mc:Choice Requires="p14">
      <p:transition spd="slow" p14:dur="2000" advTm="20025"/>
    </mc:Choice>
    <mc:Fallback xmlns="">
      <p:transition spd="slow" advTm="2002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8|6.8"/>
</p:tagLst>
</file>

<file path=ppt/tags/tag2.xml><?xml version="1.0" encoding="utf-8"?>
<p:tagLst xmlns:a="http://schemas.openxmlformats.org/drawingml/2006/main" xmlns:r="http://schemas.openxmlformats.org/officeDocument/2006/relationships" xmlns:p="http://schemas.openxmlformats.org/presentationml/2006/main">
  <p:tag name="TIMING" val="|69.3|1.2"/>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WatershedUGA.potx" id="{3EB8F05F-F30E-4E90-817B-2FD2E196555E}" vid="{EEE2A234-9788-4E16-9734-770D5D17E8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WatershedUGAtemplate</Template>
  <TotalTime>6084</TotalTime>
  <Words>2897</Words>
  <Application>Microsoft Office PowerPoint</Application>
  <PresentationFormat>On-screen Show (4:3)</PresentationFormat>
  <Paragraphs>163</Paragraphs>
  <Slides>18</Slides>
  <Notes>18</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Wingdings</vt:lpstr>
      <vt:lpstr>Retrospect</vt:lpstr>
      <vt:lpstr>An Introduction to Watersheds</vt:lpstr>
      <vt:lpstr>Freshwater is a Limited Resource!</vt:lpstr>
      <vt:lpstr>PowerPoint Presentation</vt:lpstr>
      <vt:lpstr>PowerPoint Presentation</vt:lpstr>
      <vt:lpstr>PowerPoint Presentation</vt:lpstr>
      <vt:lpstr>What is a Watershed?</vt:lpstr>
      <vt:lpstr>UGA Campus Watersheds</vt:lpstr>
      <vt:lpstr>Watersheds at different scales</vt:lpstr>
      <vt:lpstr>Major watersheds in Georgia</vt:lpstr>
      <vt:lpstr>The shape of the land…</vt:lpstr>
      <vt:lpstr>PowerPoint Presentation</vt:lpstr>
      <vt:lpstr>PowerPoint Presentation</vt:lpstr>
      <vt:lpstr>PowerPoint Presentation</vt:lpstr>
      <vt:lpstr>PowerPoint Presentation</vt:lpstr>
      <vt:lpstr>PowerPoint Presentation</vt:lpstr>
      <vt:lpstr>PowerPoint Presentation</vt:lpstr>
      <vt:lpstr>Review of threats to campus watershed health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Deemy</dc:creator>
  <cp:lastModifiedBy>Lauren Mullenbach</cp:lastModifiedBy>
  <cp:revision>271</cp:revision>
  <dcterms:created xsi:type="dcterms:W3CDTF">2015-03-30T23:59:38Z</dcterms:created>
  <dcterms:modified xsi:type="dcterms:W3CDTF">2016-06-14T16:14:27Z</dcterms:modified>
</cp:coreProperties>
</file>